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3" r:id="rId3"/>
    <p:sldId id="266" r:id="rId4"/>
    <p:sldId id="278" r:id="rId5"/>
    <p:sldId id="264" r:id="rId6"/>
    <p:sldId id="276" r:id="rId7"/>
    <p:sldId id="280" r:id="rId8"/>
    <p:sldId id="279" r:id="rId9"/>
    <p:sldId id="281" r:id="rId10"/>
    <p:sldId id="282" r:id="rId11"/>
    <p:sldId id="283" r:id="rId12"/>
    <p:sldId id="284" r:id="rId13"/>
    <p:sldId id="285" r:id="rId14"/>
    <p:sldId id="267" r:id="rId15"/>
    <p:sldId id="271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8D2558-DB8A-4120-9370-6AF4E898DF51}" v="952" dt="2024-03-07T10:43:48.201"/>
    <p1510:client id="{876726A9-B56F-48B2-996C-F82CA034BEF4}" v="163" dt="2024-03-06T16:16:21.300"/>
    <p1510:client id="{96DED6EE-9930-47BB-B923-C1B94E7FE503}" v="15" dt="2024-03-07T10:10:27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2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B077D-D176-4F7E-AE07-23DFB19B7DB1}" type="datetimeFigureOut">
              <a:rPr lang="en-CH" smtClean="0"/>
              <a:t>07/03/2024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D0984-EC39-42F2-94DF-5A6092E4797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8049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D0984-EC39-42F2-94DF-5A6092E47978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6171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01886-3CC5-03BC-65ED-A25387FC7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66D062-CE29-BDC1-CB71-1818085998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0F0166-1048-04FF-68C3-7068780E1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5FBD0-A1E9-F0A8-BFB4-5782C6A46A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D0984-EC39-42F2-94DF-5A6092E47978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43253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/>
              <a:t>-My reports are fine, I </a:t>
            </a:r>
            <a:r>
              <a:rPr lang="en-CH" err="1"/>
              <a:t>dont</a:t>
            </a:r>
            <a:r>
              <a:rPr lang="en-CH"/>
              <a:t> need best practices...</a:t>
            </a:r>
          </a:p>
          <a:p>
            <a:r>
              <a:rPr lang="en-CH"/>
              <a:t>-Ask audience who best practices are for?</a:t>
            </a:r>
          </a:p>
          <a:p>
            <a:r>
              <a:rPr lang="en-CH"/>
              <a:t>-Even if you open a report 6 months later, you will appreciate having followed best practices because you will understand quickly what is going on</a:t>
            </a:r>
          </a:p>
          <a:p>
            <a:r>
              <a:rPr lang="en-CH"/>
              <a:t>-Best practices are not a fixed set of rules but rather constantly evolving like a language – also everyone has different best practices, you will not find 2 people having exactly the same best practices</a:t>
            </a:r>
          </a:p>
          <a:p>
            <a:r>
              <a:rPr lang="en-CH"/>
              <a:t>-Over time best practices will change, if I look at my reports from 2-3 years ago I did things differently, I </a:t>
            </a:r>
            <a:r>
              <a:rPr lang="en-CH" err="1"/>
              <a:t>dont</a:t>
            </a:r>
            <a:r>
              <a:rPr lang="en-CH"/>
              <a:t> even want to look at my reports from 5 or 6y ago</a:t>
            </a:r>
          </a:p>
          <a:p>
            <a:r>
              <a:rPr lang="en-CH"/>
              <a:t>-Best practices are an ideal, something we strive for. We do not need to </a:t>
            </a:r>
            <a:r>
              <a:rPr lang="en-CH" err="1"/>
              <a:t>fullfil</a:t>
            </a:r>
            <a:r>
              <a:rPr lang="en-CH"/>
              <a:t> them 100% - it might just take too much time. But the more we can fulfill, the better.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D0984-EC39-42F2-94DF-5A6092E47978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69739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E684B-2C88-6D42-E335-830224E74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217028-083E-25AF-78E0-84762EB48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42AF26-93B4-ACD5-F537-4A3099765F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E4435-A248-7FC0-8C69-2DFB29D449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D0984-EC39-42F2-94DF-5A6092E47978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20381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9402B-A2EF-9F84-6188-CC7FEF9D3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D97453-B9DF-F38F-5E47-A4BBF8DBD9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138FE3-F5E3-27F3-F484-1950676636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1) (use MK) - you can always add stuff later (true for columns and rows)</a:t>
            </a:r>
          </a:p>
          <a:p>
            <a:r>
              <a:rPr lang="en-US"/>
              <a:t>2) query folding (if not then reduce the size of your query as early as possible - first columns then rows)</a:t>
            </a:r>
          </a:p>
          <a:p>
            <a:r>
              <a:rPr lang="en-US"/>
              <a:t>3) set data types correctly (avoid variant ABC123)</a:t>
            </a:r>
          </a:p>
          <a:p>
            <a:r>
              <a:rPr lang="en-US"/>
              <a:t>4) name your queries properly and create groups (still adapting to this – maybe data sources are a good idea? – currently only for fact tables etc.)</a:t>
            </a:r>
          </a:p>
          <a:p>
            <a:r>
              <a:rPr lang="en-US"/>
              <a:t>5) naming steps and commenting intent (START - END of more complex transformations can help)</a:t>
            </a:r>
          </a:p>
          <a:p>
            <a:r>
              <a:rPr lang="en-US"/>
              <a:t>6) reduce number of steps or create multiple queries or use functions if you have so many transformations that you need to apply – use functions for reused transformations – use parameters for reused connections (snowflake user warehouse etc.)</a:t>
            </a:r>
          </a:p>
          <a:p>
            <a:r>
              <a:rPr lang="en-US"/>
              <a:t>7) It has at least 2 benefits – 1 is you don’t automatically get new columns from the data source – 2 if columns from the source are removed later and you removed them actively before, no error will be thrown with </a:t>
            </a:r>
            <a:r>
              <a:rPr lang="en-US" err="1"/>
              <a:t>RemoveOtherColumns</a:t>
            </a:r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6DCD1-36DA-8497-B9E3-60D5CADF5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D0984-EC39-42F2-94DF-5A6092E47978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59937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1ACD0-6141-29F6-3A1C-47368EE03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4D176C-1E9F-E04B-F77C-35618A6B3B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E5C398-A9F7-7826-5A97-6EA4D3DDA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de-AT" err="1"/>
              <a:t>One</a:t>
            </a:r>
            <a:r>
              <a:rPr lang="de-AT"/>
              <a:t> </a:t>
            </a:r>
            <a:r>
              <a:rPr lang="de-AT" err="1"/>
              <a:t>of</a:t>
            </a:r>
            <a:r>
              <a:rPr lang="de-AT"/>
              <a:t> </a:t>
            </a:r>
            <a:r>
              <a:rPr lang="de-AT" err="1"/>
              <a:t>the</a:t>
            </a:r>
            <a:r>
              <a:rPr lang="de-AT"/>
              <a:t> </a:t>
            </a:r>
            <a:r>
              <a:rPr lang="de-AT" err="1"/>
              <a:t>most</a:t>
            </a:r>
            <a:r>
              <a:rPr lang="de-AT"/>
              <a:t> </a:t>
            </a:r>
            <a:r>
              <a:rPr lang="de-AT" err="1"/>
              <a:t>annoying</a:t>
            </a:r>
            <a:r>
              <a:rPr lang="de-AT"/>
              <a:t> </a:t>
            </a:r>
            <a:r>
              <a:rPr lang="de-AT" err="1"/>
              <a:t>default</a:t>
            </a:r>
            <a:r>
              <a:rPr lang="de-AT"/>
              <a:t> </a:t>
            </a:r>
            <a:r>
              <a:rPr lang="de-AT" err="1"/>
              <a:t>settings</a:t>
            </a:r>
            <a:r>
              <a:rPr lang="de-AT"/>
              <a:t> in Power BI – </a:t>
            </a:r>
            <a:r>
              <a:rPr lang="de-AT" err="1"/>
              <a:t>beware</a:t>
            </a:r>
            <a:r>
              <a:rPr lang="de-AT"/>
              <a:t> </a:t>
            </a:r>
            <a:r>
              <a:rPr lang="de-AT" err="1"/>
              <a:t>of</a:t>
            </a:r>
            <a:r>
              <a:rPr lang="de-AT"/>
              <a:t> </a:t>
            </a:r>
            <a:r>
              <a:rPr lang="de-AT" err="1"/>
              <a:t>hundreds</a:t>
            </a:r>
            <a:r>
              <a:rPr lang="de-AT"/>
              <a:t> </a:t>
            </a:r>
            <a:r>
              <a:rPr lang="de-AT" err="1"/>
              <a:t>of</a:t>
            </a:r>
            <a:r>
              <a:rPr lang="de-AT"/>
              <a:t> </a:t>
            </a:r>
            <a:r>
              <a:rPr lang="de-AT" err="1"/>
              <a:t>localdatetables</a:t>
            </a:r>
            <a:r>
              <a:rPr lang="de-AT"/>
              <a:t> </a:t>
            </a:r>
            <a:r>
              <a:rPr lang="de-AT" err="1"/>
              <a:t>if</a:t>
            </a:r>
            <a:r>
              <a:rPr lang="de-AT"/>
              <a:t> </a:t>
            </a:r>
            <a:r>
              <a:rPr lang="de-AT" err="1"/>
              <a:t>you</a:t>
            </a:r>
            <a:r>
              <a:rPr lang="de-AT"/>
              <a:t> DO NOT turn </a:t>
            </a:r>
            <a:r>
              <a:rPr lang="de-AT" err="1"/>
              <a:t>it</a:t>
            </a:r>
            <a:r>
              <a:rPr lang="de-AT"/>
              <a:t> off – </a:t>
            </a:r>
            <a:r>
              <a:rPr lang="de-AT" err="1"/>
              <a:t>it</a:t>
            </a:r>
            <a:r>
              <a:rPr lang="de-AT"/>
              <a:t> </a:t>
            </a:r>
            <a:r>
              <a:rPr lang="de-AT" err="1"/>
              <a:t>can</a:t>
            </a:r>
            <a:r>
              <a:rPr lang="de-AT"/>
              <a:t> </a:t>
            </a:r>
            <a:r>
              <a:rPr lang="de-AT" err="1"/>
              <a:t>easily</a:t>
            </a:r>
            <a:r>
              <a:rPr lang="de-AT"/>
              <a:t> </a:t>
            </a:r>
            <a:r>
              <a:rPr lang="de-AT" err="1"/>
              <a:t>be</a:t>
            </a:r>
            <a:r>
              <a:rPr lang="de-AT"/>
              <a:t> </a:t>
            </a:r>
            <a:r>
              <a:rPr lang="de-AT" err="1"/>
              <a:t>the</a:t>
            </a:r>
            <a:r>
              <a:rPr lang="de-AT"/>
              <a:t> </a:t>
            </a:r>
            <a:r>
              <a:rPr lang="de-AT" err="1"/>
              <a:t>biggest</a:t>
            </a:r>
            <a:r>
              <a:rPr lang="de-AT"/>
              <a:t> </a:t>
            </a:r>
            <a:r>
              <a:rPr lang="de-AT" err="1"/>
              <a:t>part</a:t>
            </a:r>
            <a:r>
              <a:rPr lang="de-AT"/>
              <a:t> </a:t>
            </a:r>
            <a:r>
              <a:rPr lang="de-AT" err="1"/>
              <a:t>of</a:t>
            </a:r>
            <a:r>
              <a:rPr lang="de-AT"/>
              <a:t> </a:t>
            </a:r>
            <a:r>
              <a:rPr lang="de-AT" err="1"/>
              <a:t>your</a:t>
            </a:r>
            <a:r>
              <a:rPr lang="de-AT"/>
              <a:t> </a:t>
            </a:r>
            <a:r>
              <a:rPr lang="de-AT" err="1"/>
              <a:t>model</a:t>
            </a:r>
            <a:endParaRPr lang="de-AT"/>
          </a:p>
          <a:p>
            <a:pPr marL="228600" indent="-228600">
              <a:buAutoNum type="arabicParenR"/>
            </a:pPr>
            <a:r>
              <a:rPr lang="de-AT"/>
              <a:t>This </a:t>
            </a:r>
            <a:r>
              <a:rPr lang="de-AT" err="1"/>
              <a:t>is</a:t>
            </a:r>
            <a:r>
              <a:rPr lang="de-AT"/>
              <a:t> </a:t>
            </a:r>
            <a:r>
              <a:rPr lang="de-AT" err="1"/>
              <a:t>of</a:t>
            </a:r>
            <a:r>
              <a:rPr lang="de-AT"/>
              <a:t> </a:t>
            </a:r>
            <a:r>
              <a:rPr lang="de-AT" err="1"/>
              <a:t>huge</a:t>
            </a:r>
            <a:r>
              <a:rPr lang="de-AT"/>
              <a:t> </a:t>
            </a:r>
            <a:r>
              <a:rPr lang="de-AT" err="1"/>
              <a:t>importance</a:t>
            </a:r>
            <a:r>
              <a:rPr lang="de-AT"/>
              <a:t> – </a:t>
            </a:r>
            <a:r>
              <a:rPr lang="de-AT" err="1"/>
              <a:t>if</a:t>
            </a:r>
            <a:r>
              <a:rPr lang="de-AT"/>
              <a:t> </a:t>
            </a:r>
            <a:r>
              <a:rPr lang="de-AT" err="1"/>
              <a:t>you</a:t>
            </a:r>
            <a:r>
              <a:rPr lang="de-AT"/>
              <a:t> </a:t>
            </a:r>
            <a:r>
              <a:rPr lang="de-AT" err="1"/>
              <a:t>can</a:t>
            </a:r>
            <a:r>
              <a:rPr lang="de-AT"/>
              <a:t> </a:t>
            </a:r>
            <a:r>
              <a:rPr lang="de-AT" err="1"/>
              <a:t>achieve</a:t>
            </a:r>
            <a:r>
              <a:rPr lang="de-AT"/>
              <a:t> a </a:t>
            </a:r>
            <a:r>
              <a:rPr lang="de-AT" err="1"/>
              <a:t>star</a:t>
            </a:r>
            <a:r>
              <a:rPr lang="de-AT"/>
              <a:t> </a:t>
            </a:r>
            <a:r>
              <a:rPr lang="de-AT" err="1"/>
              <a:t>schema</a:t>
            </a:r>
            <a:r>
              <a:rPr lang="de-AT"/>
              <a:t> </a:t>
            </a:r>
            <a:r>
              <a:rPr lang="de-AT" err="1"/>
              <a:t>it</a:t>
            </a:r>
            <a:r>
              <a:rPr lang="de-AT"/>
              <a:t> will </a:t>
            </a:r>
            <a:r>
              <a:rPr lang="de-AT" err="1"/>
              <a:t>greatly</a:t>
            </a:r>
            <a:r>
              <a:rPr lang="de-AT"/>
              <a:t> </a:t>
            </a:r>
            <a:r>
              <a:rPr lang="de-AT" err="1"/>
              <a:t>improve</a:t>
            </a:r>
            <a:r>
              <a:rPr lang="de-AT"/>
              <a:t> </a:t>
            </a:r>
            <a:r>
              <a:rPr lang="de-AT" err="1"/>
              <a:t>performance</a:t>
            </a:r>
            <a:r>
              <a:rPr lang="de-AT"/>
              <a:t> – in </a:t>
            </a:r>
            <a:r>
              <a:rPr lang="de-AT" err="1"/>
              <a:t>practice</a:t>
            </a:r>
            <a:r>
              <a:rPr lang="de-AT"/>
              <a:t> </a:t>
            </a:r>
            <a:r>
              <a:rPr lang="de-AT" err="1"/>
              <a:t>it</a:t>
            </a:r>
            <a:r>
              <a:rPr lang="de-AT"/>
              <a:t> </a:t>
            </a:r>
            <a:r>
              <a:rPr lang="de-AT" err="1"/>
              <a:t>is</a:t>
            </a:r>
            <a:r>
              <a:rPr lang="de-AT"/>
              <a:t> </a:t>
            </a:r>
            <a:r>
              <a:rPr lang="de-AT" err="1"/>
              <a:t>pretty</a:t>
            </a:r>
            <a:r>
              <a:rPr lang="de-AT"/>
              <a:t> </a:t>
            </a:r>
            <a:r>
              <a:rPr lang="de-AT" err="1"/>
              <a:t>hard</a:t>
            </a:r>
            <a:r>
              <a:rPr lang="de-AT"/>
              <a:t> a </a:t>
            </a:r>
            <a:r>
              <a:rPr lang="de-AT" err="1"/>
              <a:t>lot</a:t>
            </a:r>
            <a:r>
              <a:rPr lang="de-AT"/>
              <a:t> </a:t>
            </a:r>
            <a:r>
              <a:rPr lang="de-AT" err="1"/>
              <a:t>of</a:t>
            </a:r>
            <a:r>
              <a:rPr lang="de-AT"/>
              <a:t> </a:t>
            </a:r>
            <a:r>
              <a:rPr lang="de-AT" err="1"/>
              <a:t>times</a:t>
            </a:r>
            <a:endParaRPr lang="de-AT"/>
          </a:p>
          <a:p>
            <a:pPr marL="228600" indent="-228600">
              <a:buAutoNum type="arabicParenR"/>
            </a:pPr>
            <a:r>
              <a:rPr lang="de-AT"/>
              <a:t>These type </a:t>
            </a:r>
            <a:r>
              <a:rPr lang="de-AT" err="1"/>
              <a:t>of</a:t>
            </a:r>
            <a:r>
              <a:rPr lang="de-AT"/>
              <a:t> </a:t>
            </a:r>
            <a:r>
              <a:rPr lang="de-AT" err="1"/>
              <a:t>relationships</a:t>
            </a:r>
            <a:r>
              <a:rPr lang="de-AT"/>
              <a:t> </a:t>
            </a:r>
            <a:r>
              <a:rPr lang="de-AT" err="1"/>
              <a:t>are</a:t>
            </a:r>
            <a:r>
              <a:rPr lang="de-AT"/>
              <a:t> </a:t>
            </a:r>
            <a:r>
              <a:rPr lang="de-AT" err="1"/>
              <a:t>troublemakers</a:t>
            </a:r>
            <a:r>
              <a:rPr lang="de-AT"/>
              <a:t>- slow </a:t>
            </a:r>
            <a:r>
              <a:rPr lang="de-AT" err="1"/>
              <a:t>everything</a:t>
            </a:r>
            <a:r>
              <a:rPr lang="de-AT"/>
              <a:t> down and </a:t>
            </a:r>
            <a:r>
              <a:rPr lang="de-AT" err="1"/>
              <a:t>can</a:t>
            </a:r>
            <a:r>
              <a:rPr lang="de-AT"/>
              <a:t> </a:t>
            </a:r>
            <a:r>
              <a:rPr lang="de-AT" err="1"/>
              <a:t>create</a:t>
            </a:r>
            <a:r>
              <a:rPr lang="de-AT"/>
              <a:t> </a:t>
            </a:r>
            <a:r>
              <a:rPr lang="de-AT" err="1"/>
              <a:t>huge</a:t>
            </a:r>
            <a:r>
              <a:rPr lang="de-AT"/>
              <a:t> </a:t>
            </a:r>
            <a:r>
              <a:rPr lang="de-AT" err="1"/>
              <a:t>problems</a:t>
            </a:r>
            <a:r>
              <a:rPr lang="de-AT"/>
              <a:t> </a:t>
            </a:r>
            <a:r>
              <a:rPr lang="de-AT" err="1"/>
              <a:t>with</a:t>
            </a:r>
            <a:r>
              <a:rPr lang="de-AT"/>
              <a:t> </a:t>
            </a:r>
            <a:r>
              <a:rPr lang="de-AT" err="1"/>
              <a:t>calculations</a:t>
            </a:r>
            <a:endParaRPr lang="de-AT"/>
          </a:p>
          <a:p>
            <a:pPr marL="228600" indent="-228600">
              <a:buAutoNum type="arabicParenR"/>
            </a:pPr>
            <a:r>
              <a:rPr lang="de-AT" err="1"/>
              <a:t>Calculated</a:t>
            </a:r>
            <a:r>
              <a:rPr lang="de-AT"/>
              <a:t> </a:t>
            </a:r>
            <a:r>
              <a:rPr lang="de-AT" err="1"/>
              <a:t>columns</a:t>
            </a:r>
            <a:r>
              <a:rPr lang="de-AT"/>
              <a:t> </a:t>
            </a:r>
            <a:r>
              <a:rPr lang="de-AT" err="1"/>
              <a:t>are</a:t>
            </a:r>
            <a:r>
              <a:rPr lang="de-AT"/>
              <a:t> a </a:t>
            </a:r>
            <a:r>
              <a:rPr lang="de-AT" err="1"/>
              <a:t>hot</a:t>
            </a:r>
            <a:r>
              <a:rPr lang="de-AT"/>
              <a:t> </a:t>
            </a:r>
            <a:r>
              <a:rPr lang="de-AT" err="1"/>
              <a:t>topic</a:t>
            </a:r>
            <a:r>
              <a:rPr lang="de-AT"/>
              <a:t>, but </a:t>
            </a:r>
            <a:r>
              <a:rPr lang="de-AT" err="1"/>
              <a:t>the</a:t>
            </a:r>
            <a:r>
              <a:rPr lang="de-AT"/>
              <a:t> </a:t>
            </a:r>
            <a:r>
              <a:rPr lang="de-AT" err="1"/>
              <a:t>community</a:t>
            </a:r>
            <a:r>
              <a:rPr lang="de-AT"/>
              <a:t> </a:t>
            </a:r>
            <a:r>
              <a:rPr lang="de-AT" err="1"/>
              <a:t>pretty</a:t>
            </a:r>
            <a:r>
              <a:rPr lang="de-AT"/>
              <a:t> </a:t>
            </a:r>
            <a:r>
              <a:rPr lang="de-AT" err="1"/>
              <a:t>much</a:t>
            </a:r>
            <a:r>
              <a:rPr lang="de-AT"/>
              <a:t> </a:t>
            </a:r>
            <a:r>
              <a:rPr lang="de-AT" err="1"/>
              <a:t>agrees</a:t>
            </a:r>
            <a:r>
              <a:rPr lang="de-AT"/>
              <a:t> on </a:t>
            </a:r>
            <a:r>
              <a:rPr lang="de-AT" err="1"/>
              <a:t>avoiding</a:t>
            </a:r>
            <a:r>
              <a:rPr lang="de-AT"/>
              <a:t> </a:t>
            </a:r>
            <a:r>
              <a:rPr lang="de-AT" err="1"/>
              <a:t>them</a:t>
            </a:r>
            <a:r>
              <a:rPr lang="de-AT"/>
              <a:t> </a:t>
            </a:r>
            <a:r>
              <a:rPr lang="de-AT" err="1"/>
              <a:t>as</a:t>
            </a:r>
            <a:r>
              <a:rPr lang="de-AT"/>
              <a:t> </a:t>
            </a:r>
            <a:r>
              <a:rPr lang="de-AT" err="1"/>
              <a:t>much</a:t>
            </a:r>
            <a:r>
              <a:rPr lang="de-AT"/>
              <a:t> </a:t>
            </a:r>
            <a:r>
              <a:rPr lang="de-AT" err="1"/>
              <a:t>as</a:t>
            </a:r>
            <a:r>
              <a:rPr lang="de-AT"/>
              <a:t> possible</a:t>
            </a:r>
            <a:r>
              <a:rPr lang="en-CH"/>
              <a:t> – virtual tables especially in iterator functions are a bad idea</a:t>
            </a:r>
            <a:endParaRPr lang="de-AT"/>
          </a:p>
          <a:p>
            <a:pPr marL="228600" indent="-228600">
              <a:buAutoNum type="arabicParenR"/>
            </a:pPr>
            <a:r>
              <a:rPr lang="de-AT"/>
              <a:t>These </a:t>
            </a:r>
            <a:r>
              <a:rPr lang="de-AT" err="1"/>
              <a:t>functions</a:t>
            </a:r>
            <a:r>
              <a:rPr lang="de-AT"/>
              <a:t> </a:t>
            </a:r>
            <a:r>
              <a:rPr lang="de-AT" err="1"/>
              <a:t>are</a:t>
            </a:r>
            <a:r>
              <a:rPr lang="de-AT"/>
              <a:t> </a:t>
            </a:r>
            <a:r>
              <a:rPr lang="de-AT" err="1"/>
              <a:t>marked</a:t>
            </a:r>
            <a:r>
              <a:rPr lang="de-AT"/>
              <a:t> </a:t>
            </a:r>
            <a:r>
              <a:rPr lang="de-AT" err="1"/>
              <a:t>with</a:t>
            </a:r>
            <a:r>
              <a:rPr lang="de-AT"/>
              <a:t> an X at </a:t>
            </a:r>
            <a:r>
              <a:rPr lang="de-AT" err="1"/>
              <a:t>the</a:t>
            </a:r>
            <a:r>
              <a:rPr lang="de-AT"/>
              <a:t> end like SUMX </a:t>
            </a:r>
            <a:r>
              <a:rPr lang="de-AT" err="1"/>
              <a:t>or</a:t>
            </a:r>
            <a:r>
              <a:rPr lang="de-AT"/>
              <a:t> COUNTX and </a:t>
            </a:r>
            <a:r>
              <a:rPr lang="de-AT" err="1"/>
              <a:t>they</a:t>
            </a:r>
            <a:r>
              <a:rPr lang="de-AT"/>
              <a:t> will </a:t>
            </a:r>
            <a:r>
              <a:rPr lang="de-AT" err="1"/>
              <a:t>execute</a:t>
            </a:r>
            <a:r>
              <a:rPr lang="de-AT"/>
              <a:t> a </a:t>
            </a:r>
            <a:r>
              <a:rPr lang="de-AT" err="1"/>
              <a:t>command</a:t>
            </a:r>
            <a:r>
              <a:rPr lang="de-AT"/>
              <a:t> on </a:t>
            </a:r>
            <a:r>
              <a:rPr lang="de-AT" err="1"/>
              <a:t>every</a:t>
            </a:r>
            <a:r>
              <a:rPr lang="de-AT"/>
              <a:t> </a:t>
            </a:r>
            <a:r>
              <a:rPr lang="de-AT" err="1"/>
              <a:t>row</a:t>
            </a:r>
            <a:r>
              <a:rPr lang="de-AT"/>
              <a:t> </a:t>
            </a:r>
            <a:r>
              <a:rPr lang="de-AT" err="1"/>
              <a:t>of</a:t>
            </a:r>
            <a:r>
              <a:rPr lang="de-AT"/>
              <a:t> </a:t>
            </a:r>
            <a:r>
              <a:rPr lang="de-AT" err="1"/>
              <a:t>the</a:t>
            </a:r>
            <a:r>
              <a:rPr lang="de-AT"/>
              <a:t> </a:t>
            </a:r>
            <a:r>
              <a:rPr lang="de-AT" err="1"/>
              <a:t>table</a:t>
            </a:r>
            <a:r>
              <a:rPr lang="de-AT"/>
              <a:t>. </a:t>
            </a:r>
            <a:r>
              <a:rPr lang="de-AT" err="1"/>
              <a:t>They</a:t>
            </a:r>
            <a:r>
              <a:rPr lang="de-AT"/>
              <a:t> </a:t>
            </a:r>
            <a:r>
              <a:rPr lang="de-AT" err="1"/>
              <a:t>consume</a:t>
            </a:r>
            <a:r>
              <a:rPr lang="de-AT"/>
              <a:t> a </a:t>
            </a:r>
            <a:r>
              <a:rPr lang="de-AT" err="1"/>
              <a:t>lot</a:t>
            </a:r>
            <a:r>
              <a:rPr lang="de-AT"/>
              <a:t> </a:t>
            </a:r>
            <a:r>
              <a:rPr lang="de-AT" err="1"/>
              <a:t>of</a:t>
            </a:r>
            <a:r>
              <a:rPr lang="de-AT"/>
              <a:t> </a:t>
            </a:r>
            <a:r>
              <a:rPr lang="de-AT" err="1"/>
              <a:t>resources</a:t>
            </a:r>
            <a:endParaRPr lang="de-AT"/>
          </a:p>
          <a:p>
            <a:pPr marL="228600" indent="-228600">
              <a:buAutoNum type="arabicParenR"/>
            </a:pPr>
            <a:r>
              <a:rPr lang="de-AT"/>
              <a:t>Like </a:t>
            </a:r>
            <a:r>
              <a:rPr lang="de-AT" err="1"/>
              <a:t>the</a:t>
            </a:r>
            <a:r>
              <a:rPr lang="de-AT"/>
              <a:t> </a:t>
            </a:r>
            <a:r>
              <a:rPr lang="de-AT" err="1"/>
              <a:t>prev</a:t>
            </a:r>
            <a:r>
              <a:rPr lang="de-AT"/>
              <a:t>. </a:t>
            </a:r>
            <a:r>
              <a:rPr lang="de-AT" err="1"/>
              <a:t>point</a:t>
            </a:r>
            <a:r>
              <a:rPr lang="de-AT"/>
              <a:t> </a:t>
            </a:r>
            <a:r>
              <a:rPr lang="de-AT" err="1"/>
              <a:t>one</a:t>
            </a:r>
            <a:r>
              <a:rPr lang="de-AT"/>
              <a:t> </a:t>
            </a:r>
            <a:r>
              <a:rPr lang="de-AT" err="1"/>
              <a:t>calculation</a:t>
            </a:r>
            <a:r>
              <a:rPr lang="de-AT"/>
              <a:t> </a:t>
            </a:r>
            <a:r>
              <a:rPr lang="de-AT" err="1"/>
              <a:t>can</a:t>
            </a:r>
            <a:r>
              <a:rPr lang="de-AT"/>
              <a:t> </a:t>
            </a:r>
            <a:r>
              <a:rPr lang="de-AT" err="1"/>
              <a:t>destroy</a:t>
            </a:r>
            <a:r>
              <a:rPr lang="de-AT"/>
              <a:t> </a:t>
            </a:r>
            <a:r>
              <a:rPr lang="de-AT" err="1"/>
              <a:t>your</a:t>
            </a:r>
            <a:r>
              <a:rPr lang="de-AT"/>
              <a:t> </a:t>
            </a:r>
            <a:r>
              <a:rPr lang="de-AT" err="1"/>
              <a:t>whole</a:t>
            </a:r>
            <a:r>
              <a:rPr lang="de-AT"/>
              <a:t> </a:t>
            </a:r>
            <a:r>
              <a:rPr lang="de-AT" err="1"/>
              <a:t>model</a:t>
            </a:r>
            <a:r>
              <a:rPr lang="de-AT"/>
              <a:t> – </a:t>
            </a:r>
            <a:r>
              <a:rPr lang="de-AT" err="1"/>
              <a:t>especially</a:t>
            </a:r>
            <a:r>
              <a:rPr lang="de-AT"/>
              <a:t> </a:t>
            </a:r>
            <a:r>
              <a:rPr lang="de-AT" err="1"/>
              <a:t>if</a:t>
            </a:r>
            <a:r>
              <a:rPr lang="de-AT"/>
              <a:t> </a:t>
            </a:r>
            <a:r>
              <a:rPr lang="de-AT" err="1"/>
              <a:t>the</a:t>
            </a:r>
            <a:r>
              <a:rPr lang="de-AT"/>
              <a:t> </a:t>
            </a:r>
            <a:r>
              <a:rPr lang="de-AT" err="1"/>
              <a:t>column</a:t>
            </a:r>
            <a:r>
              <a:rPr lang="de-AT"/>
              <a:t> </a:t>
            </a:r>
            <a:r>
              <a:rPr lang="de-AT" err="1"/>
              <a:t>you</a:t>
            </a:r>
            <a:r>
              <a:rPr lang="de-AT"/>
              <a:t> </a:t>
            </a:r>
            <a:r>
              <a:rPr lang="de-AT" err="1"/>
              <a:t>are</a:t>
            </a:r>
            <a:r>
              <a:rPr lang="de-AT"/>
              <a:t> </a:t>
            </a:r>
            <a:r>
              <a:rPr lang="de-AT" err="1"/>
              <a:t>executing</a:t>
            </a:r>
            <a:r>
              <a:rPr lang="de-AT"/>
              <a:t> </a:t>
            </a:r>
            <a:r>
              <a:rPr lang="de-AT" err="1"/>
              <a:t>it</a:t>
            </a:r>
            <a:r>
              <a:rPr lang="de-AT"/>
              <a:t> on </a:t>
            </a:r>
            <a:r>
              <a:rPr lang="de-AT" err="1"/>
              <a:t>has</a:t>
            </a:r>
            <a:r>
              <a:rPr lang="de-AT"/>
              <a:t> a high </a:t>
            </a:r>
            <a:r>
              <a:rPr lang="de-AT" err="1"/>
              <a:t>cardinality</a:t>
            </a:r>
            <a:r>
              <a:rPr lang="de-AT"/>
              <a:t> (</a:t>
            </a:r>
            <a:r>
              <a:rPr lang="de-AT" err="1"/>
              <a:t>explain</a:t>
            </a:r>
            <a:r>
              <a:rPr lang="de-AT"/>
              <a:t>)</a:t>
            </a:r>
          </a:p>
          <a:p>
            <a:pPr marL="228600" indent="-228600">
              <a:buAutoNum type="arabicParenR"/>
            </a:pPr>
            <a:r>
              <a:rPr lang="de-AT"/>
              <a:t>This </a:t>
            </a:r>
            <a:r>
              <a:rPr lang="de-AT" err="1"/>
              <a:t>is</a:t>
            </a:r>
            <a:r>
              <a:rPr lang="de-AT"/>
              <a:t> a </a:t>
            </a:r>
            <a:r>
              <a:rPr lang="de-AT" err="1"/>
              <a:t>very</a:t>
            </a:r>
            <a:r>
              <a:rPr lang="de-AT"/>
              <a:t> nice </a:t>
            </a:r>
            <a:r>
              <a:rPr lang="de-AT" err="1"/>
              <a:t>way</a:t>
            </a:r>
            <a:r>
              <a:rPr lang="de-AT"/>
              <a:t> </a:t>
            </a:r>
            <a:r>
              <a:rPr lang="de-AT" err="1"/>
              <a:t>of</a:t>
            </a:r>
            <a:r>
              <a:rPr lang="de-AT"/>
              <a:t> </a:t>
            </a:r>
            <a:r>
              <a:rPr lang="de-AT" err="1"/>
              <a:t>organizing</a:t>
            </a:r>
            <a:r>
              <a:rPr lang="de-AT"/>
              <a:t> </a:t>
            </a:r>
            <a:r>
              <a:rPr lang="de-AT" err="1"/>
              <a:t>your</a:t>
            </a:r>
            <a:r>
              <a:rPr lang="de-AT"/>
              <a:t> </a:t>
            </a:r>
            <a:r>
              <a:rPr lang="de-AT" err="1"/>
              <a:t>measures</a:t>
            </a:r>
            <a:r>
              <a:rPr lang="de-AT"/>
              <a:t> in </a:t>
            </a:r>
            <a:r>
              <a:rPr lang="de-AT" err="1"/>
              <a:t>folders</a:t>
            </a:r>
            <a:r>
              <a:rPr lang="de-AT"/>
              <a:t> and </a:t>
            </a:r>
            <a:r>
              <a:rPr lang="de-AT" err="1"/>
              <a:t>subfolders</a:t>
            </a:r>
            <a:r>
              <a:rPr lang="de-AT"/>
              <a:t> in THEIR OWN TABLE – not </a:t>
            </a:r>
            <a:r>
              <a:rPr lang="de-AT" err="1"/>
              <a:t>part</a:t>
            </a:r>
            <a:r>
              <a:rPr lang="de-AT"/>
              <a:t> </a:t>
            </a:r>
            <a:r>
              <a:rPr lang="de-AT" err="1"/>
              <a:t>of</a:t>
            </a:r>
            <a:r>
              <a:rPr lang="de-AT"/>
              <a:t> </a:t>
            </a:r>
            <a:r>
              <a:rPr lang="de-AT" err="1"/>
              <a:t>the</a:t>
            </a:r>
            <a:r>
              <a:rPr lang="de-AT"/>
              <a:t> </a:t>
            </a:r>
            <a:r>
              <a:rPr lang="de-AT" err="1"/>
              <a:t>data</a:t>
            </a:r>
            <a:r>
              <a:rPr lang="de-AT"/>
              <a:t> </a:t>
            </a:r>
            <a:r>
              <a:rPr lang="de-AT" err="1"/>
              <a:t>tables</a:t>
            </a:r>
            <a:r>
              <a:rPr lang="de-AT"/>
              <a:t> – </a:t>
            </a:r>
            <a:r>
              <a:rPr lang="de-AT" err="1"/>
              <a:t>my</a:t>
            </a:r>
            <a:r>
              <a:rPr lang="de-AT"/>
              <a:t> </a:t>
            </a:r>
            <a:r>
              <a:rPr lang="de-AT" err="1"/>
              <a:t>measures</a:t>
            </a:r>
            <a:r>
              <a:rPr lang="de-AT"/>
              <a:t> </a:t>
            </a:r>
            <a:r>
              <a:rPr lang="de-AT" err="1"/>
              <a:t>always</a:t>
            </a:r>
            <a:r>
              <a:rPr lang="de-AT"/>
              <a:t> </a:t>
            </a:r>
            <a:r>
              <a:rPr lang="de-AT" err="1"/>
              <a:t>start</a:t>
            </a:r>
            <a:r>
              <a:rPr lang="de-AT"/>
              <a:t> </a:t>
            </a:r>
            <a:r>
              <a:rPr lang="de-AT" err="1"/>
              <a:t>with</a:t>
            </a:r>
            <a:r>
              <a:rPr lang="de-AT"/>
              <a:t> _</a:t>
            </a:r>
          </a:p>
          <a:p>
            <a:pPr marL="228600" indent="-228600">
              <a:buAutoNum type="arabicParenR"/>
            </a:pPr>
            <a:r>
              <a:rPr lang="de-AT"/>
              <a:t>These </a:t>
            </a:r>
            <a:r>
              <a:rPr lang="de-AT" err="1"/>
              <a:t>advanced</a:t>
            </a:r>
            <a:r>
              <a:rPr lang="de-AT"/>
              <a:t> </a:t>
            </a:r>
            <a:r>
              <a:rPr lang="de-AT" err="1"/>
              <a:t>features</a:t>
            </a:r>
            <a:r>
              <a:rPr lang="de-AT"/>
              <a:t> will </a:t>
            </a:r>
            <a:r>
              <a:rPr lang="de-AT" err="1"/>
              <a:t>help</a:t>
            </a:r>
            <a:r>
              <a:rPr lang="de-AT"/>
              <a:t> </a:t>
            </a:r>
            <a:r>
              <a:rPr lang="de-AT" err="1"/>
              <a:t>with</a:t>
            </a:r>
            <a:r>
              <a:rPr lang="de-AT"/>
              <a:t> </a:t>
            </a:r>
            <a:r>
              <a:rPr lang="de-AT" err="1"/>
              <a:t>interactivity</a:t>
            </a:r>
            <a:r>
              <a:rPr lang="de-AT"/>
              <a:t> and </a:t>
            </a:r>
            <a:r>
              <a:rPr lang="de-AT" err="1"/>
              <a:t>avoids</a:t>
            </a:r>
            <a:r>
              <a:rPr lang="de-AT"/>
              <a:t> </a:t>
            </a:r>
            <a:r>
              <a:rPr lang="de-AT" err="1"/>
              <a:t>redundancy</a:t>
            </a:r>
            <a:r>
              <a:rPr lang="de-AT"/>
              <a:t>  </a:t>
            </a:r>
            <a:r>
              <a:rPr lang="de-AT" err="1"/>
              <a:t>of</a:t>
            </a:r>
            <a:r>
              <a:rPr lang="de-AT"/>
              <a:t> </a:t>
            </a:r>
            <a:r>
              <a:rPr lang="de-AT" err="1"/>
              <a:t>calculations</a:t>
            </a:r>
            <a:r>
              <a:rPr lang="de-AT"/>
              <a:t> – </a:t>
            </a:r>
            <a:r>
              <a:rPr lang="de-AT" err="1"/>
              <a:t>calc</a:t>
            </a:r>
            <a:r>
              <a:rPr lang="de-AT"/>
              <a:t> </a:t>
            </a:r>
            <a:r>
              <a:rPr lang="de-AT" err="1"/>
              <a:t>groups</a:t>
            </a:r>
            <a:r>
              <a:rPr lang="de-AT"/>
              <a:t> </a:t>
            </a:r>
            <a:r>
              <a:rPr lang="de-AT" err="1"/>
              <a:t>for</a:t>
            </a:r>
            <a:r>
              <a:rPr lang="de-AT"/>
              <a:t> YTD </a:t>
            </a:r>
            <a:r>
              <a:rPr lang="de-AT" err="1"/>
              <a:t>measures</a:t>
            </a:r>
            <a:r>
              <a:rPr lang="de-AT"/>
              <a:t> – </a:t>
            </a:r>
            <a:r>
              <a:rPr lang="de-AT" err="1"/>
              <a:t>field</a:t>
            </a:r>
            <a:r>
              <a:rPr lang="de-AT"/>
              <a:t> </a:t>
            </a:r>
            <a:r>
              <a:rPr lang="de-AT" err="1"/>
              <a:t>parameters</a:t>
            </a:r>
            <a:r>
              <a:rPr lang="de-AT"/>
              <a:t> </a:t>
            </a:r>
            <a:r>
              <a:rPr lang="de-AT" err="1"/>
              <a:t>for</a:t>
            </a:r>
            <a:r>
              <a:rPr lang="de-AT"/>
              <a:t> </a:t>
            </a:r>
            <a:r>
              <a:rPr lang="de-AT" err="1"/>
              <a:t>dynamic</a:t>
            </a:r>
            <a:r>
              <a:rPr lang="de-AT"/>
              <a:t> </a:t>
            </a:r>
            <a:r>
              <a:rPr lang="de-AT" err="1"/>
              <a:t>axis</a:t>
            </a:r>
            <a:endParaRPr lang="de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753BB-38EB-68C1-13B1-72B8598480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D0984-EC39-42F2-94DF-5A6092E47978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42653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0B3FD-6FB3-F466-BAAD-56C7FC0FF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34D2FC-4AE5-99DE-A979-372D820F36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04AB1F-768F-A415-62A9-EDF0D3860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de-AT"/>
              <a:t>I </a:t>
            </a:r>
            <a:r>
              <a:rPr lang="de-AT" err="1"/>
              <a:t>have</a:t>
            </a:r>
            <a:r>
              <a:rPr lang="de-AT"/>
              <a:t> </a:t>
            </a:r>
            <a:r>
              <a:rPr lang="de-AT" err="1"/>
              <a:t>seen</a:t>
            </a:r>
            <a:r>
              <a:rPr lang="de-AT"/>
              <a:t> </a:t>
            </a:r>
            <a:r>
              <a:rPr lang="de-AT" err="1"/>
              <a:t>reports</a:t>
            </a:r>
            <a:r>
              <a:rPr lang="de-AT"/>
              <a:t> </a:t>
            </a:r>
            <a:r>
              <a:rPr lang="de-AT" err="1"/>
              <a:t>with</a:t>
            </a:r>
            <a:r>
              <a:rPr lang="de-AT"/>
              <a:t> </a:t>
            </a:r>
            <a:r>
              <a:rPr lang="de-AT" err="1"/>
              <a:t>more</a:t>
            </a:r>
            <a:r>
              <a:rPr lang="de-AT"/>
              <a:t> </a:t>
            </a:r>
            <a:r>
              <a:rPr lang="de-AT" err="1"/>
              <a:t>than</a:t>
            </a:r>
            <a:r>
              <a:rPr lang="de-AT"/>
              <a:t> 100 </a:t>
            </a:r>
            <a:r>
              <a:rPr lang="de-AT" err="1"/>
              <a:t>visuals</a:t>
            </a:r>
            <a:r>
              <a:rPr lang="de-AT"/>
              <a:t> on </a:t>
            </a:r>
            <a:r>
              <a:rPr lang="de-AT" err="1"/>
              <a:t>one</a:t>
            </a:r>
            <a:r>
              <a:rPr lang="de-AT"/>
              <a:t> </a:t>
            </a:r>
            <a:r>
              <a:rPr lang="de-AT" err="1"/>
              <a:t>page</a:t>
            </a:r>
            <a:r>
              <a:rPr lang="de-AT"/>
              <a:t> - </a:t>
            </a:r>
            <a:r>
              <a:rPr lang="de-AT" err="1"/>
              <a:t>there</a:t>
            </a:r>
            <a:r>
              <a:rPr lang="de-AT"/>
              <a:t> </a:t>
            </a:r>
            <a:r>
              <a:rPr lang="de-AT" err="1"/>
              <a:t>are</a:t>
            </a:r>
            <a:r>
              <a:rPr lang="de-AT"/>
              <a:t> smart </a:t>
            </a:r>
            <a:r>
              <a:rPr lang="de-AT" err="1"/>
              <a:t>ways</a:t>
            </a:r>
            <a:r>
              <a:rPr lang="de-AT"/>
              <a:t> </a:t>
            </a:r>
            <a:r>
              <a:rPr lang="de-AT" err="1"/>
              <a:t>to</a:t>
            </a:r>
            <a:r>
              <a:rPr lang="de-AT"/>
              <a:t> do </a:t>
            </a:r>
            <a:r>
              <a:rPr lang="de-AT" err="1"/>
              <a:t>this</a:t>
            </a:r>
            <a:r>
              <a:rPr lang="de-AT"/>
              <a:t> </a:t>
            </a:r>
            <a:r>
              <a:rPr lang="de-AT" err="1"/>
              <a:t>to</a:t>
            </a:r>
            <a:r>
              <a:rPr lang="de-AT"/>
              <a:t> </a:t>
            </a:r>
            <a:r>
              <a:rPr lang="de-AT" err="1"/>
              <a:t>add</a:t>
            </a:r>
            <a:r>
              <a:rPr lang="de-AT"/>
              <a:t> multi-card </a:t>
            </a:r>
            <a:r>
              <a:rPr lang="de-AT" err="1"/>
              <a:t>visuals</a:t>
            </a:r>
            <a:r>
              <a:rPr lang="de-AT"/>
              <a:t> </a:t>
            </a:r>
            <a:r>
              <a:rPr lang="de-AT" err="1"/>
              <a:t>or</a:t>
            </a:r>
            <a:r>
              <a:rPr lang="de-AT"/>
              <a:t> a </a:t>
            </a:r>
            <a:r>
              <a:rPr lang="de-AT" err="1"/>
              <a:t>background</a:t>
            </a:r>
            <a:r>
              <a:rPr lang="de-AT"/>
              <a:t> </a:t>
            </a:r>
            <a:r>
              <a:rPr lang="de-AT" err="1"/>
              <a:t>image</a:t>
            </a:r>
            <a:r>
              <a:rPr lang="de-AT"/>
              <a:t> (</a:t>
            </a:r>
            <a:r>
              <a:rPr lang="de-AT" err="1"/>
              <a:t>every</a:t>
            </a:r>
            <a:r>
              <a:rPr lang="de-AT"/>
              <a:t> </a:t>
            </a:r>
            <a:r>
              <a:rPr lang="de-AT" err="1"/>
              <a:t>visuals</a:t>
            </a:r>
            <a:r>
              <a:rPr lang="de-AT"/>
              <a:t> </a:t>
            </a:r>
            <a:r>
              <a:rPr lang="de-AT" err="1"/>
              <a:t>costs</a:t>
            </a:r>
            <a:r>
              <a:rPr lang="de-AT"/>
              <a:t>!!!!!)</a:t>
            </a:r>
          </a:p>
          <a:p>
            <a:pPr marL="228600" indent="-228600">
              <a:buAutoNum type="arabicParenR"/>
            </a:pPr>
            <a:r>
              <a:rPr lang="de-AT" err="1"/>
              <a:t>Pie</a:t>
            </a:r>
            <a:r>
              <a:rPr lang="de-AT"/>
              <a:t> </a:t>
            </a:r>
            <a:r>
              <a:rPr lang="de-AT" err="1"/>
              <a:t>or</a:t>
            </a:r>
            <a:r>
              <a:rPr lang="de-AT"/>
              <a:t> </a:t>
            </a:r>
            <a:r>
              <a:rPr lang="de-AT" err="1"/>
              <a:t>donut</a:t>
            </a:r>
            <a:r>
              <a:rPr lang="de-AT"/>
              <a:t> </a:t>
            </a:r>
            <a:r>
              <a:rPr lang="de-AT" err="1"/>
              <a:t>charts</a:t>
            </a:r>
            <a:r>
              <a:rPr lang="de-AT"/>
              <a:t> </a:t>
            </a:r>
            <a:r>
              <a:rPr lang="de-AT" err="1"/>
              <a:t>are</a:t>
            </a:r>
            <a:r>
              <a:rPr lang="de-AT"/>
              <a:t> </a:t>
            </a:r>
            <a:r>
              <a:rPr lang="de-AT" err="1"/>
              <a:t>only</a:t>
            </a:r>
            <a:r>
              <a:rPr lang="de-AT"/>
              <a:t> </a:t>
            </a:r>
            <a:r>
              <a:rPr lang="de-AT" err="1"/>
              <a:t>allowed</a:t>
            </a:r>
            <a:r>
              <a:rPr lang="de-AT"/>
              <a:t> in </a:t>
            </a:r>
            <a:r>
              <a:rPr lang="de-AT" err="1"/>
              <a:t>some</a:t>
            </a:r>
            <a:r>
              <a:rPr lang="de-AT"/>
              <a:t> </a:t>
            </a:r>
            <a:r>
              <a:rPr lang="de-AT" err="1"/>
              <a:t>very</a:t>
            </a:r>
            <a:r>
              <a:rPr lang="de-AT"/>
              <a:t> </a:t>
            </a:r>
            <a:r>
              <a:rPr lang="de-AT" err="1"/>
              <a:t>very</a:t>
            </a:r>
            <a:r>
              <a:rPr lang="de-AT"/>
              <a:t> rare </a:t>
            </a:r>
            <a:r>
              <a:rPr lang="de-AT" err="1"/>
              <a:t>cases</a:t>
            </a:r>
            <a:endParaRPr lang="de-AT"/>
          </a:p>
          <a:p>
            <a:pPr marL="228600" indent="-228600">
              <a:buAutoNum type="arabicParenR"/>
            </a:pPr>
            <a:r>
              <a:rPr lang="de-AT" err="1"/>
              <a:t>There</a:t>
            </a:r>
            <a:r>
              <a:rPr lang="de-AT"/>
              <a:t> </a:t>
            </a:r>
            <a:r>
              <a:rPr lang="de-AT" err="1"/>
              <a:t>are</a:t>
            </a:r>
            <a:r>
              <a:rPr lang="de-AT"/>
              <a:t> </a:t>
            </a:r>
            <a:r>
              <a:rPr lang="de-AT" err="1"/>
              <a:t>some</a:t>
            </a:r>
            <a:r>
              <a:rPr lang="de-AT"/>
              <a:t> </a:t>
            </a:r>
            <a:r>
              <a:rPr lang="de-AT" err="1"/>
              <a:t>good</a:t>
            </a:r>
            <a:r>
              <a:rPr lang="de-AT"/>
              <a:t> </a:t>
            </a:r>
            <a:r>
              <a:rPr lang="de-AT" err="1"/>
              <a:t>articles</a:t>
            </a:r>
            <a:r>
              <a:rPr lang="de-AT"/>
              <a:t> on </a:t>
            </a:r>
            <a:r>
              <a:rPr lang="de-AT" err="1"/>
              <a:t>which</a:t>
            </a:r>
            <a:r>
              <a:rPr lang="de-AT"/>
              <a:t> </a:t>
            </a:r>
            <a:r>
              <a:rPr lang="de-AT" err="1"/>
              <a:t>colors</a:t>
            </a:r>
            <a:r>
              <a:rPr lang="de-AT"/>
              <a:t> </a:t>
            </a:r>
            <a:r>
              <a:rPr lang="de-AT" err="1"/>
              <a:t>go</a:t>
            </a:r>
            <a:r>
              <a:rPr lang="de-AT"/>
              <a:t> </a:t>
            </a:r>
            <a:r>
              <a:rPr lang="de-AT" err="1"/>
              <a:t>together</a:t>
            </a:r>
            <a:r>
              <a:rPr lang="de-AT"/>
              <a:t> </a:t>
            </a:r>
            <a:r>
              <a:rPr lang="de-AT" err="1"/>
              <a:t>well</a:t>
            </a:r>
            <a:r>
              <a:rPr lang="de-AT"/>
              <a:t> – </a:t>
            </a:r>
            <a:r>
              <a:rPr lang="de-AT" err="1"/>
              <a:t>dont</a:t>
            </a:r>
            <a:r>
              <a:rPr lang="de-AT"/>
              <a:t> </a:t>
            </a:r>
            <a:r>
              <a:rPr lang="de-AT" err="1"/>
              <a:t>use</a:t>
            </a:r>
            <a:r>
              <a:rPr lang="de-AT"/>
              <a:t> </a:t>
            </a:r>
            <a:r>
              <a:rPr lang="de-AT" err="1"/>
              <a:t>more</a:t>
            </a:r>
            <a:r>
              <a:rPr lang="de-AT"/>
              <a:t> </a:t>
            </a:r>
            <a:r>
              <a:rPr lang="de-AT" err="1"/>
              <a:t>than</a:t>
            </a:r>
            <a:r>
              <a:rPr lang="de-AT"/>
              <a:t> 3 </a:t>
            </a:r>
            <a:r>
              <a:rPr lang="de-AT" err="1"/>
              <a:t>or</a:t>
            </a:r>
            <a:r>
              <a:rPr lang="de-AT"/>
              <a:t> 4 </a:t>
            </a:r>
            <a:r>
              <a:rPr lang="de-AT" err="1"/>
              <a:t>colors</a:t>
            </a:r>
            <a:r>
              <a:rPr lang="de-AT"/>
              <a:t> on </a:t>
            </a:r>
            <a:r>
              <a:rPr lang="de-AT" err="1"/>
              <a:t>one</a:t>
            </a:r>
            <a:r>
              <a:rPr lang="de-AT"/>
              <a:t> </a:t>
            </a:r>
            <a:r>
              <a:rPr lang="de-AT" err="1"/>
              <a:t>page</a:t>
            </a:r>
            <a:endParaRPr lang="de-AT"/>
          </a:p>
          <a:p>
            <a:pPr marL="228600" indent="-228600">
              <a:buAutoNum type="arabicParenR"/>
            </a:pPr>
            <a:r>
              <a:rPr lang="de-AT"/>
              <a:t>Custom Visuals </a:t>
            </a:r>
            <a:r>
              <a:rPr lang="de-AT" err="1"/>
              <a:t>can</a:t>
            </a:r>
            <a:r>
              <a:rPr lang="de-AT"/>
              <a:t> </a:t>
            </a:r>
            <a:r>
              <a:rPr lang="de-AT" err="1"/>
              <a:t>be</a:t>
            </a:r>
            <a:r>
              <a:rPr lang="de-AT"/>
              <a:t> </a:t>
            </a:r>
            <a:r>
              <a:rPr lang="de-AT" err="1"/>
              <a:t>great</a:t>
            </a:r>
            <a:r>
              <a:rPr lang="de-AT"/>
              <a:t> but </a:t>
            </a:r>
            <a:r>
              <a:rPr lang="de-AT" err="1"/>
              <a:t>can</a:t>
            </a:r>
            <a:r>
              <a:rPr lang="de-AT"/>
              <a:t> also </a:t>
            </a:r>
            <a:r>
              <a:rPr lang="de-AT" err="1"/>
              <a:t>create</a:t>
            </a:r>
            <a:r>
              <a:rPr lang="de-AT"/>
              <a:t> lots </a:t>
            </a:r>
            <a:r>
              <a:rPr lang="de-AT" err="1"/>
              <a:t>of</a:t>
            </a:r>
            <a:r>
              <a:rPr lang="de-AT"/>
              <a:t> </a:t>
            </a:r>
            <a:r>
              <a:rPr lang="de-AT" err="1"/>
              <a:t>problems</a:t>
            </a:r>
            <a:r>
              <a:rPr lang="de-AT"/>
              <a:t> (</a:t>
            </a:r>
            <a:r>
              <a:rPr lang="de-AT" err="1"/>
              <a:t>security</a:t>
            </a:r>
            <a:r>
              <a:rPr lang="de-AT"/>
              <a:t> </a:t>
            </a:r>
            <a:r>
              <a:rPr lang="de-AT" err="1"/>
              <a:t>because</a:t>
            </a:r>
            <a:r>
              <a:rPr lang="de-AT"/>
              <a:t> </a:t>
            </a:r>
            <a:r>
              <a:rPr lang="de-AT" err="1"/>
              <a:t>they</a:t>
            </a:r>
            <a:r>
              <a:rPr lang="de-AT"/>
              <a:t> </a:t>
            </a:r>
            <a:r>
              <a:rPr lang="de-AT" err="1"/>
              <a:t>can</a:t>
            </a:r>
            <a:r>
              <a:rPr lang="de-AT"/>
              <a:t> send out </a:t>
            </a:r>
            <a:r>
              <a:rPr lang="de-AT" err="1"/>
              <a:t>data</a:t>
            </a:r>
            <a:r>
              <a:rPr lang="de-AT"/>
              <a:t> </a:t>
            </a:r>
            <a:r>
              <a:rPr lang="de-AT" err="1"/>
              <a:t>if</a:t>
            </a:r>
            <a:r>
              <a:rPr lang="de-AT"/>
              <a:t> </a:t>
            </a:r>
            <a:r>
              <a:rPr lang="de-AT" err="1"/>
              <a:t>they</a:t>
            </a:r>
            <a:r>
              <a:rPr lang="de-AT"/>
              <a:t> </a:t>
            </a:r>
            <a:r>
              <a:rPr lang="de-AT" err="1"/>
              <a:t>are</a:t>
            </a:r>
            <a:r>
              <a:rPr lang="de-AT"/>
              <a:t> not </a:t>
            </a:r>
            <a:r>
              <a:rPr lang="de-AT" err="1"/>
              <a:t>certified</a:t>
            </a:r>
            <a:r>
              <a:rPr lang="de-AT"/>
              <a:t>, </a:t>
            </a:r>
            <a:r>
              <a:rPr lang="de-AT" err="1"/>
              <a:t>bugs</a:t>
            </a:r>
            <a:r>
              <a:rPr lang="de-AT"/>
              <a:t>, </a:t>
            </a:r>
            <a:r>
              <a:rPr lang="de-AT" err="1"/>
              <a:t>performance</a:t>
            </a:r>
            <a:r>
              <a:rPr lang="de-AT"/>
              <a:t>)</a:t>
            </a:r>
          </a:p>
          <a:p>
            <a:pPr marL="228600" indent="-228600">
              <a:buAutoNum type="arabicParenR"/>
            </a:pPr>
            <a:r>
              <a:rPr lang="de-AT"/>
              <a:t>In </a:t>
            </a:r>
            <a:r>
              <a:rPr lang="de-AT" err="1"/>
              <a:t>my</a:t>
            </a:r>
            <a:r>
              <a:rPr lang="de-AT"/>
              <a:t> </a:t>
            </a:r>
            <a:r>
              <a:rPr lang="de-AT" err="1"/>
              <a:t>opinion</a:t>
            </a:r>
            <a:r>
              <a:rPr lang="de-AT"/>
              <a:t> </a:t>
            </a:r>
            <a:r>
              <a:rPr lang="de-AT" err="1"/>
              <a:t>they</a:t>
            </a:r>
            <a:r>
              <a:rPr lang="de-AT"/>
              <a:t> </a:t>
            </a:r>
            <a:r>
              <a:rPr lang="de-AT" err="1"/>
              <a:t>can</a:t>
            </a:r>
            <a:r>
              <a:rPr lang="de-AT"/>
              <a:t> </a:t>
            </a:r>
            <a:r>
              <a:rPr lang="de-AT" err="1"/>
              <a:t>be</a:t>
            </a:r>
            <a:r>
              <a:rPr lang="de-AT"/>
              <a:t> </a:t>
            </a:r>
            <a:r>
              <a:rPr lang="de-AT" err="1"/>
              <a:t>really</a:t>
            </a:r>
            <a:r>
              <a:rPr lang="de-AT"/>
              <a:t> </a:t>
            </a:r>
            <a:r>
              <a:rPr lang="de-AT" err="1"/>
              <a:t>ugly</a:t>
            </a:r>
            <a:r>
              <a:rPr lang="de-AT"/>
              <a:t> and </a:t>
            </a:r>
            <a:r>
              <a:rPr lang="de-AT" err="1"/>
              <a:t>remember</a:t>
            </a:r>
            <a:r>
              <a:rPr lang="de-AT"/>
              <a:t> </a:t>
            </a:r>
            <a:r>
              <a:rPr lang="de-AT" err="1"/>
              <a:t>the</a:t>
            </a:r>
            <a:r>
              <a:rPr lang="de-AT"/>
              <a:t> </a:t>
            </a:r>
            <a:r>
              <a:rPr lang="de-AT" err="1"/>
              <a:t>export</a:t>
            </a:r>
            <a:r>
              <a:rPr lang="de-AT"/>
              <a:t> feature </a:t>
            </a:r>
            <a:r>
              <a:rPr lang="de-AT" err="1"/>
              <a:t>that</a:t>
            </a:r>
            <a:r>
              <a:rPr lang="de-AT"/>
              <a:t> </a:t>
            </a:r>
            <a:r>
              <a:rPr lang="de-AT" err="1"/>
              <a:t>they</a:t>
            </a:r>
            <a:r>
              <a:rPr lang="de-AT"/>
              <a:t> </a:t>
            </a:r>
            <a:r>
              <a:rPr lang="de-AT" err="1"/>
              <a:t>can</a:t>
            </a:r>
            <a:r>
              <a:rPr lang="de-AT"/>
              <a:t> bring</a:t>
            </a:r>
          </a:p>
          <a:p>
            <a:pPr marL="228600" indent="-228600">
              <a:buAutoNum type="arabicParenR"/>
            </a:pPr>
            <a:r>
              <a:rPr lang="de-AT" err="1"/>
              <a:t>Some</a:t>
            </a:r>
            <a:r>
              <a:rPr lang="de-AT"/>
              <a:t> </a:t>
            </a:r>
            <a:r>
              <a:rPr lang="de-AT" err="1"/>
              <a:t>people</a:t>
            </a:r>
            <a:r>
              <a:rPr lang="de-AT"/>
              <a:t> </a:t>
            </a:r>
            <a:r>
              <a:rPr lang="de-AT" err="1"/>
              <a:t>prefer</a:t>
            </a:r>
            <a:r>
              <a:rPr lang="de-AT"/>
              <a:t> </a:t>
            </a:r>
            <a:r>
              <a:rPr lang="de-AT" err="1"/>
              <a:t>to</a:t>
            </a:r>
            <a:r>
              <a:rPr lang="de-AT"/>
              <a:t> </a:t>
            </a:r>
            <a:r>
              <a:rPr lang="de-AT" err="1"/>
              <a:t>have</a:t>
            </a:r>
            <a:r>
              <a:rPr lang="de-AT"/>
              <a:t> </a:t>
            </a:r>
            <a:r>
              <a:rPr lang="de-AT" err="1"/>
              <a:t>filters</a:t>
            </a:r>
            <a:r>
              <a:rPr lang="de-AT"/>
              <a:t>, I </a:t>
            </a:r>
            <a:r>
              <a:rPr lang="de-AT" err="1"/>
              <a:t>think</a:t>
            </a:r>
            <a:r>
              <a:rPr lang="de-AT"/>
              <a:t> on </a:t>
            </a:r>
            <a:r>
              <a:rPr lang="de-AT" err="1"/>
              <a:t>the</a:t>
            </a:r>
            <a:r>
              <a:rPr lang="de-AT"/>
              <a:t> </a:t>
            </a:r>
            <a:r>
              <a:rPr lang="de-AT" err="1"/>
              <a:t>side</a:t>
            </a:r>
            <a:r>
              <a:rPr lang="de-AT"/>
              <a:t> </a:t>
            </a:r>
            <a:r>
              <a:rPr lang="de-AT" err="1"/>
              <a:t>is</a:t>
            </a:r>
            <a:r>
              <a:rPr lang="de-AT"/>
              <a:t> also </a:t>
            </a:r>
            <a:r>
              <a:rPr lang="de-AT" err="1"/>
              <a:t>fine</a:t>
            </a:r>
            <a:r>
              <a:rPr lang="de-AT"/>
              <a:t> – I do not like </a:t>
            </a:r>
            <a:r>
              <a:rPr lang="de-AT" err="1"/>
              <a:t>to</a:t>
            </a:r>
            <a:r>
              <a:rPr lang="de-AT"/>
              <a:t> </a:t>
            </a:r>
            <a:r>
              <a:rPr lang="de-AT" err="1"/>
              <a:t>use</a:t>
            </a:r>
            <a:r>
              <a:rPr lang="de-AT"/>
              <a:t> </a:t>
            </a:r>
            <a:r>
              <a:rPr lang="de-AT" err="1"/>
              <a:t>the</a:t>
            </a:r>
            <a:r>
              <a:rPr lang="de-AT"/>
              <a:t> native </a:t>
            </a:r>
            <a:r>
              <a:rPr lang="de-AT" err="1"/>
              <a:t>filter</a:t>
            </a:r>
            <a:r>
              <a:rPr lang="de-AT"/>
              <a:t> </a:t>
            </a:r>
            <a:r>
              <a:rPr lang="de-AT" err="1"/>
              <a:t>pane</a:t>
            </a:r>
            <a:r>
              <a:rPr lang="de-AT"/>
              <a:t> </a:t>
            </a:r>
            <a:r>
              <a:rPr lang="de-AT" err="1"/>
              <a:t>because</a:t>
            </a:r>
            <a:r>
              <a:rPr lang="de-AT"/>
              <a:t> </a:t>
            </a:r>
            <a:r>
              <a:rPr lang="de-AT" err="1"/>
              <a:t>it</a:t>
            </a:r>
            <a:r>
              <a:rPr lang="de-AT"/>
              <a:t> </a:t>
            </a:r>
            <a:r>
              <a:rPr lang="de-AT" err="1"/>
              <a:t>is</a:t>
            </a:r>
            <a:r>
              <a:rPr lang="de-AT"/>
              <a:t> not </a:t>
            </a:r>
            <a:r>
              <a:rPr lang="de-AT" err="1"/>
              <a:t>very</a:t>
            </a:r>
            <a:r>
              <a:rPr lang="de-AT"/>
              <a:t> </a:t>
            </a:r>
            <a:r>
              <a:rPr lang="de-AT" err="1"/>
              <a:t>user</a:t>
            </a:r>
            <a:r>
              <a:rPr lang="de-AT"/>
              <a:t> </a:t>
            </a:r>
            <a:r>
              <a:rPr lang="de-AT" err="1"/>
              <a:t>friendly</a:t>
            </a:r>
            <a:r>
              <a:rPr lang="de-AT"/>
              <a:t> – </a:t>
            </a:r>
            <a:r>
              <a:rPr lang="de-AT" err="1"/>
              <a:t>use</a:t>
            </a:r>
            <a:r>
              <a:rPr lang="de-AT"/>
              <a:t> </a:t>
            </a:r>
            <a:r>
              <a:rPr lang="de-AT" err="1"/>
              <a:t>button</a:t>
            </a:r>
            <a:r>
              <a:rPr lang="de-AT"/>
              <a:t> </a:t>
            </a:r>
            <a:r>
              <a:rPr lang="de-AT" err="1"/>
              <a:t>to</a:t>
            </a:r>
            <a:r>
              <a:rPr lang="de-AT"/>
              <a:t> </a:t>
            </a:r>
            <a:r>
              <a:rPr lang="de-AT" err="1"/>
              <a:t>hide</a:t>
            </a:r>
            <a:r>
              <a:rPr lang="de-AT"/>
              <a:t>/</a:t>
            </a:r>
            <a:r>
              <a:rPr lang="de-AT" err="1"/>
              <a:t>unhide</a:t>
            </a:r>
            <a:r>
              <a:rPr lang="de-AT"/>
              <a:t> </a:t>
            </a:r>
            <a:r>
              <a:rPr lang="de-AT" err="1"/>
              <a:t>custom</a:t>
            </a:r>
            <a:r>
              <a:rPr lang="de-AT"/>
              <a:t> </a:t>
            </a:r>
            <a:r>
              <a:rPr lang="de-AT" err="1"/>
              <a:t>filter</a:t>
            </a:r>
            <a:r>
              <a:rPr lang="de-AT"/>
              <a:t> </a:t>
            </a:r>
            <a:r>
              <a:rPr lang="de-AT" err="1"/>
              <a:t>pane</a:t>
            </a:r>
            <a:endParaRPr lang="de-AT"/>
          </a:p>
          <a:p>
            <a:pPr marL="228600" indent="-228600">
              <a:buAutoNum type="arabicParenR"/>
            </a:pPr>
            <a:r>
              <a:rPr lang="de-AT"/>
              <a:t>This </a:t>
            </a:r>
            <a:r>
              <a:rPr lang="de-AT" err="1"/>
              <a:t>is</a:t>
            </a:r>
            <a:r>
              <a:rPr lang="de-AT"/>
              <a:t> a </a:t>
            </a:r>
            <a:r>
              <a:rPr lang="de-AT" err="1"/>
              <a:t>best</a:t>
            </a:r>
            <a:r>
              <a:rPr lang="de-AT"/>
              <a:t> </a:t>
            </a:r>
            <a:r>
              <a:rPr lang="de-AT" err="1"/>
              <a:t>practice</a:t>
            </a:r>
            <a:r>
              <a:rPr lang="de-AT"/>
              <a:t> </a:t>
            </a:r>
            <a:r>
              <a:rPr lang="de-AT" err="1"/>
              <a:t>for</a:t>
            </a:r>
            <a:r>
              <a:rPr lang="de-AT"/>
              <a:t> </a:t>
            </a:r>
            <a:r>
              <a:rPr lang="de-AT" err="1"/>
              <a:t>us</a:t>
            </a:r>
            <a:r>
              <a:rPr lang="de-AT"/>
              <a:t> in-house – </a:t>
            </a:r>
            <a:r>
              <a:rPr lang="de-AT" err="1"/>
              <a:t>we</a:t>
            </a:r>
            <a:r>
              <a:rPr lang="de-AT"/>
              <a:t> </a:t>
            </a:r>
            <a:r>
              <a:rPr lang="de-AT" err="1"/>
              <a:t>always</a:t>
            </a:r>
            <a:r>
              <a:rPr lang="de-AT"/>
              <a:t> </a:t>
            </a:r>
            <a:r>
              <a:rPr lang="de-AT" err="1"/>
              <a:t>put</a:t>
            </a:r>
            <a:r>
              <a:rPr lang="de-AT"/>
              <a:t> </a:t>
            </a:r>
            <a:r>
              <a:rPr lang="de-AT" err="1"/>
              <a:t>these</a:t>
            </a:r>
            <a:r>
              <a:rPr lang="de-AT"/>
              <a:t> </a:t>
            </a:r>
            <a:r>
              <a:rPr lang="de-AT" err="1"/>
              <a:t>little</a:t>
            </a:r>
            <a:r>
              <a:rPr lang="de-AT"/>
              <a:t> </a:t>
            </a:r>
            <a:r>
              <a:rPr lang="de-AT" err="1"/>
              <a:t>icons</a:t>
            </a:r>
            <a:r>
              <a:rPr lang="de-AT"/>
              <a:t> in </a:t>
            </a:r>
            <a:r>
              <a:rPr lang="de-AT" err="1"/>
              <a:t>the</a:t>
            </a:r>
            <a:r>
              <a:rPr lang="de-AT"/>
              <a:t> </a:t>
            </a:r>
            <a:r>
              <a:rPr lang="de-AT" err="1"/>
              <a:t>corner</a:t>
            </a:r>
            <a:r>
              <a:rPr lang="de-AT"/>
              <a:t> </a:t>
            </a:r>
            <a:r>
              <a:rPr lang="de-AT" err="1"/>
              <a:t>of</a:t>
            </a:r>
            <a:r>
              <a:rPr lang="de-AT"/>
              <a:t> </a:t>
            </a:r>
            <a:r>
              <a:rPr lang="de-AT" err="1"/>
              <a:t>the</a:t>
            </a:r>
            <a:r>
              <a:rPr lang="de-AT"/>
              <a:t> </a:t>
            </a:r>
            <a:r>
              <a:rPr lang="de-AT" err="1"/>
              <a:t>visuals</a:t>
            </a:r>
            <a:r>
              <a:rPr lang="de-AT"/>
              <a:t> </a:t>
            </a:r>
            <a:r>
              <a:rPr lang="de-AT" err="1"/>
              <a:t>to</a:t>
            </a:r>
            <a:r>
              <a:rPr lang="de-AT"/>
              <a:t> </a:t>
            </a:r>
            <a:r>
              <a:rPr lang="de-AT" err="1"/>
              <a:t>show</a:t>
            </a:r>
            <a:r>
              <a:rPr lang="de-AT"/>
              <a:t> </a:t>
            </a:r>
            <a:r>
              <a:rPr lang="de-AT" err="1"/>
              <a:t>if</a:t>
            </a:r>
            <a:r>
              <a:rPr lang="de-AT"/>
              <a:t> a simple </a:t>
            </a:r>
            <a:r>
              <a:rPr lang="de-AT" err="1"/>
              <a:t>tooltip</a:t>
            </a:r>
            <a:r>
              <a:rPr lang="de-AT"/>
              <a:t> </a:t>
            </a:r>
            <a:r>
              <a:rPr lang="de-AT" err="1"/>
              <a:t>or</a:t>
            </a:r>
            <a:r>
              <a:rPr lang="de-AT"/>
              <a:t> </a:t>
            </a:r>
            <a:r>
              <a:rPr lang="de-AT" err="1"/>
              <a:t>tooltip</a:t>
            </a:r>
            <a:r>
              <a:rPr lang="de-AT"/>
              <a:t> </a:t>
            </a:r>
            <a:r>
              <a:rPr lang="de-AT" err="1"/>
              <a:t>page</a:t>
            </a:r>
            <a:r>
              <a:rPr lang="de-AT"/>
              <a:t> </a:t>
            </a:r>
            <a:r>
              <a:rPr lang="de-AT" err="1"/>
              <a:t>is</a:t>
            </a:r>
            <a:r>
              <a:rPr lang="de-AT"/>
              <a:t> </a:t>
            </a:r>
            <a:r>
              <a:rPr lang="de-AT" err="1"/>
              <a:t>there</a:t>
            </a:r>
            <a:endParaRPr lang="de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8CB38-B507-02B1-1BF6-7C91E820C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D0984-EC39-42F2-94DF-5A6092E47978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1410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0B3FD-6FB3-F466-BAAD-56C7FC0FF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34D2FC-4AE5-99DE-A979-372D820F36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04AB1F-768F-A415-62A9-EDF0D3860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de-AT"/>
              <a:t>I </a:t>
            </a:r>
            <a:r>
              <a:rPr lang="de-AT" err="1"/>
              <a:t>have</a:t>
            </a:r>
            <a:r>
              <a:rPr lang="de-AT"/>
              <a:t> </a:t>
            </a:r>
            <a:r>
              <a:rPr lang="de-AT" err="1"/>
              <a:t>seen</a:t>
            </a:r>
            <a:r>
              <a:rPr lang="de-AT"/>
              <a:t> </a:t>
            </a:r>
            <a:r>
              <a:rPr lang="de-AT" err="1"/>
              <a:t>reports</a:t>
            </a:r>
            <a:r>
              <a:rPr lang="de-AT"/>
              <a:t> </a:t>
            </a:r>
            <a:r>
              <a:rPr lang="de-AT" err="1"/>
              <a:t>with</a:t>
            </a:r>
            <a:r>
              <a:rPr lang="de-AT"/>
              <a:t> </a:t>
            </a:r>
            <a:r>
              <a:rPr lang="de-AT" err="1"/>
              <a:t>more</a:t>
            </a:r>
            <a:r>
              <a:rPr lang="de-AT"/>
              <a:t> </a:t>
            </a:r>
            <a:r>
              <a:rPr lang="de-AT" err="1"/>
              <a:t>than</a:t>
            </a:r>
            <a:r>
              <a:rPr lang="de-AT"/>
              <a:t> 100 </a:t>
            </a:r>
            <a:r>
              <a:rPr lang="de-AT" err="1"/>
              <a:t>visuals</a:t>
            </a:r>
            <a:r>
              <a:rPr lang="de-AT"/>
              <a:t> on </a:t>
            </a:r>
            <a:r>
              <a:rPr lang="de-AT" err="1"/>
              <a:t>one</a:t>
            </a:r>
            <a:r>
              <a:rPr lang="de-AT"/>
              <a:t> </a:t>
            </a:r>
            <a:r>
              <a:rPr lang="de-AT" err="1"/>
              <a:t>page</a:t>
            </a:r>
            <a:r>
              <a:rPr lang="de-AT"/>
              <a:t> - </a:t>
            </a:r>
            <a:r>
              <a:rPr lang="de-AT" err="1"/>
              <a:t>there</a:t>
            </a:r>
            <a:r>
              <a:rPr lang="de-AT"/>
              <a:t> </a:t>
            </a:r>
            <a:r>
              <a:rPr lang="de-AT" err="1"/>
              <a:t>are</a:t>
            </a:r>
            <a:r>
              <a:rPr lang="de-AT"/>
              <a:t> smart </a:t>
            </a:r>
            <a:r>
              <a:rPr lang="de-AT" err="1"/>
              <a:t>ways</a:t>
            </a:r>
            <a:r>
              <a:rPr lang="de-AT"/>
              <a:t> </a:t>
            </a:r>
            <a:r>
              <a:rPr lang="de-AT" err="1"/>
              <a:t>to</a:t>
            </a:r>
            <a:r>
              <a:rPr lang="de-AT"/>
              <a:t> do </a:t>
            </a:r>
            <a:r>
              <a:rPr lang="de-AT" err="1"/>
              <a:t>this</a:t>
            </a:r>
            <a:r>
              <a:rPr lang="de-AT"/>
              <a:t> </a:t>
            </a:r>
            <a:r>
              <a:rPr lang="de-AT" err="1"/>
              <a:t>to</a:t>
            </a:r>
            <a:r>
              <a:rPr lang="de-AT"/>
              <a:t> </a:t>
            </a:r>
            <a:r>
              <a:rPr lang="de-AT" err="1"/>
              <a:t>add</a:t>
            </a:r>
            <a:r>
              <a:rPr lang="de-AT"/>
              <a:t> multi-card </a:t>
            </a:r>
            <a:r>
              <a:rPr lang="de-AT" err="1"/>
              <a:t>visuals</a:t>
            </a:r>
            <a:r>
              <a:rPr lang="de-AT"/>
              <a:t> </a:t>
            </a:r>
            <a:r>
              <a:rPr lang="de-AT" err="1"/>
              <a:t>or</a:t>
            </a:r>
            <a:r>
              <a:rPr lang="de-AT"/>
              <a:t> a </a:t>
            </a:r>
            <a:r>
              <a:rPr lang="de-AT" err="1"/>
              <a:t>background</a:t>
            </a:r>
            <a:r>
              <a:rPr lang="de-AT"/>
              <a:t> </a:t>
            </a:r>
            <a:r>
              <a:rPr lang="de-AT" err="1"/>
              <a:t>image</a:t>
            </a:r>
            <a:r>
              <a:rPr lang="de-AT"/>
              <a:t> (</a:t>
            </a:r>
            <a:r>
              <a:rPr lang="de-AT" err="1"/>
              <a:t>every</a:t>
            </a:r>
            <a:r>
              <a:rPr lang="de-AT"/>
              <a:t> </a:t>
            </a:r>
            <a:r>
              <a:rPr lang="de-AT" err="1"/>
              <a:t>visuals</a:t>
            </a:r>
            <a:r>
              <a:rPr lang="de-AT"/>
              <a:t> </a:t>
            </a:r>
            <a:r>
              <a:rPr lang="de-AT" err="1"/>
              <a:t>costs</a:t>
            </a:r>
            <a:r>
              <a:rPr lang="de-AT"/>
              <a:t>!!!!!)</a:t>
            </a:r>
          </a:p>
          <a:p>
            <a:pPr marL="228600" indent="-228600">
              <a:buAutoNum type="arabicParenR"/>
            </a:pPr>
            <a:r>
              <a:rPr lang="de-AT" err="1"/>
              <a:t>Pie</a:t>
            </a:r>
            <a:r>
              <a:rPr lang="de-AT"/>
              <a:t> </a:t>
            </a:r>
            <a:r>
              <a:rPr lang="de-AT" err="1"/>
              <a:t>or</a:t>
            </a:r>
            <a:r>
              <a:rPr lang="de-AT"/>
              <a:t> </a:t>
            </a:r>
            <a:r>
              <a:rPr lang="de-AT" err="1"/>
              <a:t>donut</a:t>
            </a:r>
            <a:r>
              <a:rPr lang="de-AT"/>
              <a:t> </a:t>
            </a:r>
            <a:r>
              <a:rPr lang="de-AT" err="1"/>
              <a:t>charts</a:t>
            </a:r>
            <a:r>
              <a:rPr lang="de-AT"/>
              <a:t> </a:t>
            </a:r>
            <a:r>
              <a:rPr lang="de-AT" err="1"/>
              <a:t>are</a:t>
            </a:r>
            <a:r>
              <a:rPr lang="de-AT"/>
              <a:t> </a:t>
            </a:r>
            <a:r>
              <a:rPr lang="de-AT" err="1"/>
              <a:t>only</a:t>
            </a:r>
            <a:r>
              <a:rPr lang="de-AT"/>
              <a:t> </a:t>
            </a:r>
            <a:r>
              <a:rPr lang="de-AT" err="1"/>
              <a:t>allowed</a:t>
            </a:r>
            <a:r>
              <a:rPr lang="de-AT"/>
              <a:t> in </a:t>
            </a:r>
            <a:r>
              <a:rPr lang="de-AT" err="1"/>
              <a:t>some</a:t>
            </a:r>
            <a:r>
              <a:rPr lang="de-AT"/>
              <a:t> </a:t>
            </a:r>
            <a:r>
              <a:rPr lang="de-AT" err="1"/>
              <a:t>very</a:t>
            </a:r>
            <a:r>
              <a:rPr lang="de-AT"/>
              <a:t> </a:t>
            </a:r>
            <a:r>
              <a:rPr lang="de-AT" err="1"/>
              <a:t>very</a:t>
            </a:r>
            <a:r>
              <a:rPr lang="de-AT"/>
              <a:t> rare </a:t>
            </a:r>
            <a:r>
              <a:rPr lang="de-AT" err="1"/>
              <a:t>cases</a:t>
            </a:r>
            <a:endParaRPr lang="de-AT"/>
          </a:p>
          <a:p>
            <a:pPr marL="228600" indent="-228600">
              <a:buAutoNum type="arabicParenR"/>
            </a:pPr>
            <a:r>
              <a:rPr lang="de-AT" err="1"/>
              <a:t>There</a:t>
            </a:r>
            <a:r>
              <a:rPr lang="de-AT"/>
              <a:t> </a:t>
            </a:r>
            <a:r>
              <a:rPr lang="de-AT" err="1"/>
              <a:t>are</a:t>
            </a:r>
            <a:r>
              <a:rPr lang="de-AT"/>
              <a:t> </a:t>
            </a:r>
            <a:r>
              <a:rPr lang="de-AT" err="1"/>
              <a:t>some</a:t>
            </a:r>
            <a:r>
              <a:rPr lang="de-AT"/>
              <a:t> </a:t>
            </a:r>
            <a:r>
              <a:rPr lang="de-AT" err="1"/>
              <a:t>good</a:t>
            </a:r>
            <a:r>
              <a:rPr lang="de-AT"/>
              <a:t> </a:t>
            </a:r>
            <a:r>
              <a:rPr lang="de-AT" err="1"/>
              <a:t>articles</a:t>
            </a:r>
            <a:r>
              <a:rPr lang="de-AT"/>
              <a:t> on </a:t>
            </a:r>
            <a:r>
              <a:rPr lang="de-AT" err="1"/>
              <a:t>which</a:t>
            </a:r>
            <a:r>
              <a:rPr lang="de-AT"/>
              <a:t> </a:t>
            </a:r>
            <a:r>
              <a:rPr lang="de-AT" err="1"/>
              <a:t>colors</a:t>
            </a:r>
            <a:r>
              <a:rPr lang="de-AT"/>
              <a:t> </a:t>
            </a:r>
            <a:r>
              <a:rPr lang="de-AT" err="1"/>
              <a:t>go</a:t>
            </a:r>
            <a:r>
              <a:rPr lang="de-AT"/>
              <a:t> </a:t>
            </a:r>
            <a:r>
              <a:rPr lang="de-AT" err="1"/>
              <a:t>together</a:t>
            </a:r>
            <a:r>
              <a:rPr lang="de-AT"/>
              <a:t> </a:t>
            </a:r>
            <a:r>
              <a:rPr lang="de-AT" err="1"/>
              <a:t>well</a:t>
            </a:r>
            <a:r>
              <a:rPr lang="de-AT"/>
              <a:t> – </a:t>
            </a:r>
            <a:r>
              <a:rPr lang="de-AT" err="1"/>
              <a:t>dont</a:t>
            </a:r>
            <a:r>
              <a:rPr lang="de-AT"/>
              <a:t> </a:t>
            </a:r>
            <a:r>
              <a:rPr lang="de-AT" err="1"/>
              <a:t>use</a:t>
            </a:r>
            <a:r>
              <a:rPr lang="de-AT"/>
              <a:t> </a:t>
            </a:r>
            <a:r>
              <a:rPr lang="de-AT" err="1"/>
              <a:t>more</a:t>
            </a:r>
            <a:r>
              <a:rPr lang="de-AT"/>
              <a:t> </a:t>
            </a:r>
            <a:r>
              <a:rPr lang="de-AT" err="1"/>
              <a:t>than</a:t>
            </a:r>
            <a:r>
              <a:rPr lang="de-AT"/>
              <a:t> 3 </a:t>
            </a:r>
            <a:r>
              <a:rPr lang="de-AT" err="1"/>
              <a:t>or</a:t>
            </a:r>
            <a:r>
              <a:rPr lang="de-AT"/>
              <a:t> 4 </a:t>
            </a:r>
            <a:r>
              <a:rPr lang="de-AT" err="1"/>
              <a:t>colors</a:t>
            </a:r>
            <a:r>
              <a:rPr lang="de-AT"/>
              <a:t> on </a:t>
            </a:r>
            <a:r>
              <a:rPr lang="de-AT" err="1"/>
              <a:t>one</a:t>
            </a:r>
            <a:r>
              <a:rPr lang="de-AT"/>
              <a:t> </a:t>
            </a:r>
            <a:r>
              <a:rPr lang="de-AT" err="1"/>
              <a:t>page</a:t>
            </a:r>
            <a:endParaRPr lang="de-AT"/>
          </a:p>
          <a:p>
            <a:pPr marL="228600" indent="-228600">
              <a:buAutoNum type="arabicParenR"/>
            </a:pPr>
            <a:r>
              <a:rPr lang="de-AT" err="1"/>
              <a:t>Why</a:t>
            </a:r>
            <a:r>
              <a:rPr lang="de-AT"/>
              <a:t> </a:t>
            </a:r>
            <a:r>
              <a:rPr lang="de-AT" err="1"/>
              <a:t>does</a:t>
            </a:r>
            <a:r>
              <a:rPr lang="de-AT"/>
              <a:t> a </a:t>
            </a:r>
            <a:r>
              <a:rPr lang="de-AT" err="1"/>
              <a:t>table</a:t>
            </a:r>
            <a:r>
              <a:rPr lang="de-AT"/>
              <a:t> </a:t>
            </a:r>
            <a:r>
              <a:rPr lang="de-AT" err="1"/>
              <a:t>visual</a:t>
            </a:r>
            <a:r>
              <a:rPr lang="de-AT"/>
              <a:t> </a:t>
            </a:r>
            <a:r>
              <a:rPr lang="de-AT" err="1"/>
              <a:t>have</a:t>
            </a:r>
            <a:r>
              <a:rPr lang="de-AT"/>
              <a:t> </a:t>
            </a:r>
            <a:r>
              <a:rPr lang="de-AT" err="1"/>
              <a:t>to</a:t>
            </a:r>
            <a:r>
              <a:rPr lang="de-AT"/>
              <a:t> </a:t>
            </a:r>
            <a:r>
              <a:rPr lang="de-AT" err="1"/>
              <a:t>show</a:t>
            </a:r>
            <a:r>
              <a:rPr lang="de-AT"/>
              <a:t> all 100k </a:t>
            </a:r>
            <a:r>
              <a:rPr lang="de-AT" err="1"/>
              <a:t>rows</a:t>
            </a:r>
            <a:r>
              <a:rPr lang="de-AT"/>
              <a:t>? Use TOPN </a:t>
            </a:r>
            <a:r>
              <a:rPr lang="de-AT" err="1"/>
              <a:t>unless</a:t>
            </a:r>
            <a:r>
              <a:rPr lang="de-AT"/>
              <a:t> </a:t>
            </a:r>
            <a:r>
              <a:rPr lang="de-AT" err="1"/>
              <a:t>you</a:t>
            </a:r>
            <a:r>
              <a:rPr lang="de-AT"/>
              <a:t> </a:t>
            </a:r>
            <a:r>
              <a:rPr lang="de-AT" err="1"/>
              <a:t>really</a:t>
            </a:r>
            <a:r>
              <a:rPr lang="de-AT"/>
              <a:t> </a:t>
            </a:r>
            <a:r>
              <a:rPr lang="de-AT" err="1"/>
              <a:t>need</a:t>
            </a:r>
            <a:r>
              <a:rPr lang="de-AT"/>
              <a:t> a </a:t>
            </a:r>
            <a:r>
              <a:rPr lang="de-AT" err="1"/>
              <a:t>sum</a:t>
            </a:r>
            <a:r>
              <a:rPr lang="de-AT"/>
              <a:t>, but </a:t>
            </a:r>
            <a:r>
              <a:rPr lang="de-AT" err="1"/>
              <a:t>even</a:t>
            </a:r>
            <a:r>
              <a:rPr lang="de-AT"/>
              <a:t> </a:t>
            </a:r>
            <a:r>
              <a:rPr lang="de-AT" err="1"/>
              <a:t>then</a:t>
            </a:r>
            <a:r>
              <a:rPr lang="de-AT"/>
              <a:t>…</a:t>
            </a:r>
          </a:p>
          <a:p>
            <a:pPr marL="228600" indent="-228600">
              <a:buAutoNum type="arabicParenR"/>
            </a:pPr>
            <a:r>
              <a:rPr lang="de-AT"/>
              <a:t>Custom Visuals </a:t>
            </a:r>
            <a:r>
              <a:rPr lang="de-AT" err="1"/>
              <a:t>can</a:t>
            </a:r>
            <a:r>
              <a:rPr lang="de-AT"/>
              <a:t> </a:t>
            </a:r>
            <a:r>
              <a:rPr lang="de-AT" err="1"/>
              <a:t>be</a:t>
            </a:r>
            <a:r>
              <a:rPr lang="de-AT"/>
              <a:t> </a:t>
            </a:r>
            <a:r>
              <a:rPr lang="de-AT" err="1"/>
              <a:t>great</a:t>
            </a:r>
            <a:r>
              <a:rPr lang="de-AT"/>
              <a:t> but </a:t>
            </a:r>
            <a:r>
              <a:rPr lang="de-AT" err="1"/>
              <a:t>can</a:t>
            </a:r>
            <a:r>
              <a:rPr lang="de-AT"/>
              <a:t> also </a:t>
            </a:r>
            <a:r>
              <a:rPr lang="de-AT" err="1"/>
              <a:t>create</a:t>
            </a:r>
            <a:r>
              <a:rPr lang="de-AT"/>
              <a:t> lots </a:t>
            </a:r>
            <a:r>
              <a:rPr lang="de-AT" err="1"/>
              <a:t>of</a:t>
            </a:r>
            <a:r>
              <a:rPr lang="de-AT"/>
              <a:t> </a:t>
            </a:r>
            <a:r>
              <a:rPr lang="de-AT" err="1"/>
              <a:t>problems</a:t>
            </a:r>
            <a:r>
              <a:rPr lang="de-AT"/>
              <a:t> (</a:t>
            </a:r>
            <a:r>
              <a:rPr lang="de-AT" err="1"/>
              <a:t>security</a:t>
            </a:r>
            <a:r>
              <a:rPr lang="de-AT"/>
              <a:t>, </a:t>
            </a:r>
            <a:r>
              <a:rPr lang="de-AT" err="1"/>
              <a:t>bugs</a:t>
            </a:r>
            <a:r>
              <a:rPr lang="de-AT"/>
              <a:t>, </a:t>
            </a:r>
            <a:r>
              <a:rPr lang="de-AT" err="1"/>
              <a:t>performance</a:t>
            </a:r>
            <a:r>
              <a:rPr lang="de-AT"/>
              <a:t>)</a:t>
            </a:r>
          </a:p>
          <a:p>
            <a:pPr marL="228600" indent="-228600">
              <a:buAutoNum type="arabicParenR"/>
            </a:pPr>
            <a:r>
              <a:rPr lang="de-AT"/>
              <a:t>In </a:t>
            </a:r>
            <a:r>
              <a:rPr lang="de-AT" err="1"/>
              <a:t>my</a:t>
            </a:r>
            <a:r>
              <a:rPr lang="de-AT"/>
              <a:t> </a:t>
            </a:r>
            <a:r>
              <a:rPr lang="de-AT" err="1"/>
              <a:t>opinion</a:t>
            </a:r>
            <a:r>
              <a:rPr lang="de-AT"/>
              <a:t> </a:t>
            </a:r>
            <a:r>
              <a:rPr lang="de-AT" err="1"/>
              <a:t>they</a:t>
            </a:r>
            <a:r>
              <a:rPr lang="de-AT"/>
              <a:t> </a:t>
            </a:r>
            <a:r>
              <a:rPr lang="de-AT" err="1"/>
              <a:t>can</a:t>
            </a:r>
            <a:r>
              <a:rPr lang="de-AT"/>
              <a:t> </a:t>
            </a:r>
            <a:r>
              <a:rPr lang="de-AT" err="1"/>
              <a:t>be</a:t>
            </a:r>
            <a:r>
              <a:rPr lang="de-AT"/>
              <a:t> </a:t>
            </a:r>
            <a:r>
              <a:rPr lang="de-AT" err="1"/>
              <a:t>really</a:t>
            </a:r>
            <a:r>
              <a:rPr lang="de-AT"/>
              <a:t> </a:t>
            </a:r>
            <a:r>
              <a:rPr lang="de-AT" err="1"/>
              <a:t>ugly</a:t>
            </a:r>
            <a:r>
              <a:rPr lang="de-AT"/>
              <a:t> and </a:t>
            </a:r>
            <a:r>
              <a:rPr lang="de-AT" err="1"/>
              <a:t>remember</a:t>
            </a:r>
            <a:r>
              <a:rPr lang="de-AT"/>
              <a:t> </a:t>
            </a:r>
            <a:r>
              <a:rPr lang="de-AT" err="1"/>
              <a:t>the</a:t>
            </a:r>
            <a:r>
              <a:rPr lang="de-AT"/>
              <a:t> </a:t>
            </a:r>
            <a:r>
              <a:rPr lang="de-AT" err="1"/>
              <a:t>export</a:t>
            </a:r>
            <a:r>
              <a:rPr lang="de-AT"/>
              <a:t> feature </a:t>
            </a:r>
            <a:r>
              <a:rPr lang="de-AT" err="1"/>
              <a:t>that</a:t>
            </a:r>
            <a:r>
              <a:rPr lang="de-AT"/>
              <a:t> </a:t>
            </a:r>
            <a:r>
              <a:rPr lang="de-AT" err="1"/>
              <a:t>they</a:t>
            </a:r>
            <a:r>
              <a:rPr lang="de-AT"/>
              <a:t> </a:t>
            </a:r>
            <a:r>
              <a:rPr lang="de-AT" err="1"/>
              <a:t>can</a:t>
            </a:r>
            <a:r>
              <a:rPr lang="de-AT"/>
              <a:t> bring</a:t>
            </a:r>
          </a:p>
          <a:p>
            <a:pPr marL="228600" indent="-228600">
              <a:buAutoNum type="arabicParenR"/>
            </a:pPr>
            <a:r>
              <a:rPr lang="de-AT" err="1"/>
              <a:t>Some</a:t>
            </a:r>
            <a:r>
              <a:rPr lang="de-AT"/>
              <a:t> </a:t>
            </a:r>
            <a:r>
              <a:rPr lang="de-AT" err="1"/>
              <a:t>people</a:t>
            </a:r>
            <a:r>
              <a:rPr lang="de-AT"/>
              <a:t> </a:t>
            </a:r>
            <a:r>
              <a:rPr lang="de-AT" err="1"/>
              <a:t>prefer</a:t>
            </a:r>
            <a:r>
              <a:rPr lang="de-AT"/>
              <a:t> </a:t>
            </a:r>
            <a:r>
              <a:rPr lang="de-AT" err="1"/>
              <a:t>to</a:t>
            </a:r>
            <a:r>
              <a:rPr lang="de-AT"/>
              <a:t> </a:t>
            </a:r>
            <a:r>
              <a:rPr lang="de-AT" err="1"/>
              <a:t>have</a:t>
            </a:r>
            <a:r>
              <a:rPr lang="de-AT"/>
              <a:t> </a:t>
            </a:r>
            <a:r>
              <a:rPr lang="de-AT" err="1"/>
              <a:t>filters</a:t>
            </a:r>
            <a:r>
              <a:rPr lang="de-AT"/>
              <a:t>, I </a:t>
            </a:r>
            <a:r>
              <a:rPr lang="de-AT" err="1"/>
              <a:t>think</a:t>
            </a:r>
            <a:r>
              <a:rPr lang="de-AT"/>
              <a:t> on </a:t>
            </a:r>
            <a:r>
              <a:rPr lang="de-AT" err="1"/>
              <a:t>the</a:t>
            </a:r>
            <a:r>
              <a:rPr lang="de-AT"/>
              <a:t> </a:t>
            </a:r>
            <a:r>
              <a:rPr lang="de-AT" err="1"/>
              <a:t>side</a:t>
            </a:r>
            <a:r>
              <a:rPr lang="de-AT"/>
              <a:t> </a:t>
            </a:r>
            <a:r>
              <a:rPr lang="de-AT" err="1"/>
              <a:t>is</a:t>
            </a:r>
            <a:r>
              <a:rPr lang="de-AT"/>
              <a:t> also </a:t>
            </a:r>
            <a:r>
              <a:rPr lang="de-AT" err="1"/>
              <a:t>fine</a:t>
            </a:r>
            <a:r>
              <a:rPr lang="de-AT"/>
              <a:t> – I do not like </a:t>
            </a:r>
            <a:r>
              <a:rPr lang="de-AT" err="1"/>
              <a:t>to</a:t>
            </a:r>
            <a:r>
              <a:rPr lang="de-AT"/>
              <a:t> </a:t>
            </a:r>
            <a:r>
              <a:rPr lang="de-AT" err="1"/>
              <a:t>use</a:t>
            </a:r>
            <a:r>
              <a:rPr lang="de-AT"/>
              <a:t> </a:t>
            </a:r>
            <a:r>
              <a:rPr lang="de-AT" err="1"/>
              <a:t>the</a:t>
            </a:r>
            <a:r>
              <a:rPr lang="de-AT"/>
              <a:t> native </a:t>
            </a:r>
            <a:r>
              <a:rPr lang="de-AT" err="1"/>
              <a:t>filter</a:t>
            </a:r>
            <a:r>
              <a:rPr lang="de-AT"/>
              <a:t> </a:t>
            </a:r>
            <a:r>
              <a:rPr lang="de-AT" err="1"/>
              <a:t>pane</a:t>
            </a:r>
            <a:r>
              <a:rPr lang="de-AT"/>
              <a:t> </a:t>
            </a:r>
            <a:r>
              <a:rPr lang="de-AT" err="1"/>
              <a:t>because</a:t>
            </a:r>
            <a:r>
              <a:rPr lang="de-AT"/>
              <a:t> </a:t>
            </a:r>
            <a:r>
              <a:rPr lang="de-AT" err="1"/>
              <a:t>it</a:t>
            </a:r>
            <a:r>
              <a:rPr lang="de-AT"/>
              <a:t> </a:t>
            </a:r>
            <a:r>
              <a:rPr lang="de-AT" err="1"/>
              <a:t>is</a:t>
            </a:r>
            <a:r>
              <a:rPr lang="de-AT"/>
              <a:t> not </a:t>
            </a:r>
            <a:r>
              <a:rPr lang="de-AT" err="1"/>
              <a:t>very</a:t>
            </a:r>
            <a:r>
              <a:rPr lang="de-AT"/>
              <a:t> </a:t>
            </a:r>
            <a:r>
              <a:rPr lang="de-AT" err="1"/>
              <a:t>user</a:t>
            </a:r>
            <a:r>
              <a:rPr lang="de-AT"/>
              <a:t> </a:t>
            </a:r>
            <a:r>
              <a:rPr lang="de-AT" err="1"/>
              <a:t>friendly</a:t>
            </a:r>
            <a:endParaRPr lang="de-AT"/>
          </a:p>
          <a:p>
            <a:pPr marL="228600" indent="-228600">
              <a:buAutoNum type="arabicParenR"/>
            </a:pPr>
            <a:r>
              <a:rPr lang="de-AT"/>
              <a:t>This </a:t>
            </a:r>
            <a:r>
              <a:rPr lang="de-AT" err="1"/>
              <a:t>is</a:t>
            </a:r>
            <a:r>
              <a:rPr lang="de-AT"/>
              <a:t> a </a:t>
            </a:r>
            <a:r>
              <a:rPr lang="de-AT" err="1"/>
              <a:t>best</a:t>
            </a:r>
            <a:r>
              <a:rPr lang="de-AT"/>
              <a:t> </a:t>
            </a:r>
            <a:r>
              <a:rPr lang="de-AT" err="1"/>
              <a:t>practice</a:t>
            </a:r>
            <a:r>
              <a:rPr lang="de-AT"/>
              <a:t> </a:t>
            </a:r>
            <a:r>
              <a:rPr lang="de-AT" err="1"/>
              <a:t>for</a:t>
            </a:r>
            <a:r>
              <a:rPr lang="de-AT"/>
              <a:t> </a:t>
            </a:r>
            <a:r>
              <a:rPr lang="de-AT" err="1"/>
              <a:t>us</a:t>
            </a:r>
            <a:r>
              <a:rPr lang="de-AT"/>
              <a:t> in-house – </a:t>
            </a:r>
            <a:r>
              <a:rPr lang="de-AT" err="1"/>
              <a:t>we</a:t>
            </a:r>
            <a:r>
              <a:rPr lang="de-AT"/>
              <a:t> </a:t>
            </a:r>
            <a:r>
              <a:rPr lang="de-AT" err="1"/>
              <a:t>always</a:t>
            </a:r>
            <a:r>
              <a:rPr lang="de-AT"/>
              <a:t> </a:t>
            </a:r>
            <a:r>
              <a:rPr lang="de-AT" err="1"/>
              <a:t>put</a:t>
            </a:r>
            <a:r>
              <a:rPr lang="de-AT"/>
              <a:t> </a:t>
            </a:r>
            <a:r>
              <a:rPr lang="de-AT" err="1"/>
              <a:t>these</a:t>
            </a:r>
            <a:r>
              <a:rPr lang="de-AT"/>
              <a:t> </a:t>
            </a:r>
            <a:r>
              <a:rPr lang="de-AT" err="1"/>
              <a:t>little</a:t>
            </a:r>
            <a:r>
              <a:rPr lang="de-AT"/>
              <a:t> </a:t>
            </a:r>
            <a:r>
              <a:rPr lang="de-AT" err="1"/>
              <a:t>icons</a:t>
            </a:r>
            <a:r>
              <a:rPr lang="de-AT"/>
              <a:t> in </a:t>
            </a:r>
            <a:r>
              <a:rPr lang="de-AT" err="1"/>
              <a:t>the</a:t>
            </a:r>
            <a:r>
              <a:rPr lang="de-AT"/>
              <a:t> </a:t>
            </a:r>
            <a:r>
              <a:rPr lang="de-AT" err="1"/>
              <a:t>corner</a:t>
            </a:r>
            <a:r>
              <a:rPr lang="de-AT"/>
              <a:t> </a:t>
            </a:r>
            <a:r>
              <a:rPr lang="de-AT" err="1"/>
              <a:t>of</a:t>
            </a:r>
            <a:r>
              <a:rPr lang="de-AT"/>
              <a:t> </a:t>
            </a:r>
            <a:r>
              <a:rPr lang="de-AT" err="1"/>
              <a:t>the</a:t>
            </a:r>
            <a:r>
              <a:rPr lang="de-AT"/>
              <a:t> </a:t>
            </a:r>
            <a:r>
              <a:rPr lang="de-AT" err="1"/>
              <a:t>visuals</a:t>
            </a:r>
            <a:r>
              <a:rPr lang="de-AT"/>
              <a:t> </a:t>
            </a:r>
            <a:r>
              <a:rPr lang="de-AT" err="1"/>
              <a:t>to</a:t>
            </a:r>
            <a:r>
              <a:rPr lang="de-AT"/>
              <a:t> </a:t>
            </a:r>
            <a:r>
              <a:rPr lang="de-AT" err="1"/>
              <a:t>show</a:t>
            </a:r>
            <a:r>
              <a:rPr lang="de-AT"/>
              <a:t> </a:t>
            </a:r>
            <a:r>
              <a:rPr lang="de-AT" err="1"/>
              <a:t>if</a:t>
            </a:r>
            <a:r>
              <a:rPr lang="de-AT"/>
              <a:t> a simple </a:t>
            </a:r>
            <a:r>
              <a:rPr lang="de-AT" err="1"/>
              <a:t>tooltip</a:t>
            </a:r>
            <a:r>
              <a:rPr lang="de-AT"/>
              <a:t> </a:t>
            </a:r>
            <a:r>
              <a:rPr lang="de-AT" err="1"/>
              <a:t>or</a:t>
            </a:r>
            <a:r>
              <a:rPr lang="de-AT"/>
              <a:t> </a:t>
            </a:r>
            <a:r>
              <a:rPr lang="de-AT" err="1"/>
              <a:t>tooltip</a:t>
            </a:r>
            <a:r>
              <a:rPr lang="de-AT"/>
              <a:t> </a:t>
            </a:r>
            <a:r>
              <a:rPr lang="de-AT" err="1"/>
              <a:t>page</a:t>
            </a:r>
            <a:r>
              <a:rPr lang="de-AT"/>
              <a:t> </a:t>
            </a:r>
            <a:r>
              <a:rPr lang="de-AT" err="1"/>
              <a:t>is</a:t>
            </a:r>
            <a:r>
              <a:rPr lang="de-AT"/>
              <a:t> </a:t>
            </a:r>
            <a:r>
              <a:rPr lang="de-AT" err="1"/>
              <a:t>there</a:t>
            </a:r>
            <a:endParaRPr lang="de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8CB38-B507-02B1-1BF6-7C91E820C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D0984-EC39-42F2-94DF-5A6092E47978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5671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DB710F-018B-4043-B2B9-3E177309E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7C828C-A9BD-43B9-9CC5-746599171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99A96A-4D80-47EA-A4B1-EB21F4BE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7CAD-07D8-4A3A-B2E6-C568A977A530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21B7BA-2F69-4F2E-A9DC-3CB4DE46D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BCA8B0-8F07-4434-8B97-556FD27C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21CC-1DD8-4892-94FF-D3758575B24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954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18AC37-9E19-42B3-B004-15CFA92A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733F393-EA1F-448F-BF85-C9716AEB5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4CE0D8-13C3-4F44-905B-FCC7D605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7CAD-07D8-4A3A-B2E6-C568A977A530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9EB0D7-F1E0-4C25-814F-702F0C6D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6BCD20-9BDF-446B-9D1A-99B66B6C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21CC-1DD8-4892-94FF-D3758575B24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438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35DFFC2-0638-4CA7-8720-4ADDFE742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1C49F46-AF59-456F-97CE-BDF336C81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A144E0-3756-4230-9B29-5162AFB67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7CAD-07D8-4A3A-B2E6-C568A977A530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364E69-8508-4A43-B87B-21D89C8C3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883504-E9D4-4790-AF9B-BBBB1A7F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21CC-1DD8-4892-94FF-D3758575B24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113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84395-9CFE-4AB3-98F8-19D67EEFD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BB9B81-4DEB-4E48-BEE2-535DF7A02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52CE8B-BECC-4CB4-97E4-42C1650C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7CAD-07D8-4A3A-B2E6-C568A977A530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3BDEF4-DCF8-4631-8362-E2474322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859355-EB9E-4FD0-8367-16701F6F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21CC-1DD8-4892-94FF-D3758575B24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467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E7E0E4-E2D7-4CF8-812B-CCF3FACB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93C01B-34CB-4BCD-ABD5-25EEA89F1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0EB170-6CA4-4CAF-B3BA-58CC538B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7CAD-07D8-4A3A-B2E6-C568A977A530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6E481E-EA18-4470-9EBD-6BACC479D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BB87C9-4862-45C0-9530-8BB37CB7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21CC-1DD8-4892-94FF-D3758575B24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895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E3743-E27B-4781-82B2-0720789D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DDF915-A8EA-48A6-BC3E-F0BC120C9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75E1BA-1795-4317-955C-FBF2E1A37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887155D-6D63-4C2D-B038-382E1AD8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7CAD-07D8-4A3A-B2E6-C568A977A530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5209CD-1128-43C6-A2D8-4E47872A4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DD3F59-B509-4F49-92F7-A03DBD39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21CC-1DD8-4892-94FF-D3758575B24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279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0E3D3A-F4D8-413B-947B-730DB4870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AF83D6-6891-4814-9CC3-C8944BB2B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FBFF243-E03E-439C-979D-981718405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9E3D26A-1051-4AF1-B10B-F66DDA539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0205D74-2863-462C-B5FB-C19FF6507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C76C457-2F72-4735-9EAB-9B560D732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7CAD-07D8-4A3A-B2E6-C568A977A530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3CD5160-AAF9-40A3-856A-1B8D3538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C5E6085-A1AD-4E5A-8810-7702C2AD6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21CC-1DD8-4892-94FF-D3758575B24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489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A061E-D140-4938-AD77-56ADB757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637B58-B27E-4198-A320-F49933EFF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7CAD-07D8-4A3A-B2E6-C568A977A530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A5A7E0B-65CE-4558-ACBB-D190B125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98C998-9365-492C-AA41-A65DD1E0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21CC-1DD8-4892-94FF-D3758575B24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704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6C99EBE-E029-4138-AB97-E7C4555C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7CAD-07D8-4A3A-B2E6-C568A977A530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2E72EB4-8BE9-4BFC-9C83-6C733115F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CB6308-42DE-439B-B763-8202DFB4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21CC-1DD8-4892-94FF-D3758575B24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460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0702DF-B2AA-48AB-866C-5F407DF6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C9D37B-C182-4B06-B724-760A1AF16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24F2CA-FBE2-4FE3-95AB-4A90DDE2C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FC1598-B741-40F3-A51F-37A00FB7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7CAD-07D8-4A3A-B2E6-C568A977A530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1ACDE4-406A-4EB9-9B09-BCC0B1F7F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9EDE2C-E6CF-4D19-AFE3-835B2138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21CC-1DD8-4892-94FF-D3758575B24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54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E2F34-998D-4240-BF7F-ED5E86169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7389D87-2D3E-4446-B88E-B26F4258F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98B7E8-9971-4701-8165-5E21ABA9B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36019F-B19F-4F95-A3DF-62F2E0710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7CAD-07D8-4A3A-B2E6-C568A977A530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DCD07C-A3FD-4D78-85E6-4659D7005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656EA7-EC68-4A22-A556-A812A40B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21CC-1DD8-4892-94FF-D3758575B24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625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2C932A7-E9EA-479B-A929-91F900E61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00E57C-4B3F-4A89-926B-ACF32ADA8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339C6D-E05F-47E2-AB75-8D37D3D4C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87CAD-07D8-4A3A-B2E6-C568A977A530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E48EE6-0754-4B53-96BA-8F2DD1259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87FF35-E3F0-4446-A30F-631E880FC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B21CC-1DD8-4892-94FF-D3758575B24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211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21" Type="http://schemas.openxmlformats.org/officeDocument/2006/relationships/image" Target="../media/image32.png"/><Relationship Id="rId34" Type="http://schemas.openxmlformats.org/officeDocument/2006/relationships/image" Target="../media/image45.jpeg"/><Relationship Id="rId42" Type="http://schemas.openxmlformats.org/officeDocument/2006/relationships/image" Target="../media/image53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svg"/><Relationship Id="rId41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svg"/><Relationship Id="rId40" Type="http://schemas.openxmlformats.org/officeDocument/2006/relationships/image" Target="../media/image51.pn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23" Type="http://schemas.openxmlformats.org/officeDocument/2006/relationships/image" Target="../media/image34.sv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30.jpeg"/><Relationship Id="rId31" Type="http://schemas.openxmlformats.org/officeDocument/2006/relationships/image" Target="../media/image42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jpeg"/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12" Type="http://schemas.openxmlformats.org/officeDocument/2006/relationships/image" Target="../media/image23.svg"/><Relationship Id="rId17" Type="http://schemas.openxmlformats.org/officeDocument/2006/relationships/image" Target="../media/image28.svg"/><Relationship Id="rId25" Type="http://schemas.openxmlformats.org/officeDocument/2006/relationships/image" Target="../media/image36.png"/><Relationship Id="rId33" Type="http://schemas.openxmlformats.org/officeDocument/2006/relationships/image" Target="../media/image44.svg"/><Relationship Id="rId38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gregor@brunner.bi?subject=Power%20BI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mailto:gregor@brunner.bi?subject=Your%20presentation%20in%20Bad%20Raga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D7A11DE-A53D-1727-53CA-388F2D34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0452" y="2742589"/>
            <a:ext cx="4027330" cy="4027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7CA345-8B59-48A1-D848-1C4D4372F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520"/>
            <a:ext cx="12192000" cy="68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77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732DE-11E9-4F58-419B-737DA0A74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7E7E1-6AA8-1324-812E-0DB42FFA2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473" y="111157"/>
            <a:ext cx="10003605" cy="6708566"/>
          </a:xfrm>
        </p:spPr>
        <p:txBody>
          <a:bodyPr>
            <a:noAutofit/>
          </a:bodyPr>
          <a:lstStyle/>
          <a:p>
            <a:pPr algn="l"/>
            <a:r>
              <a:rPr lang="de-AT" sz="4000" err="1">
                <a:solidFill>
                  <a:schemeClr val="bg1"/>
                </a:solidFill>
              </a:rPr>
              <a:t>Visualization</a:t>
            </a:r>
            <a:br>
              <a:rPr lang="en-CH" sz="4000">
                <a:solidFill>
                  <a:schemeClr val="bg1"/>
                </a:solidFill>
              </a:rPr>
            </a:br>
            <a:br>
              <a:rPr lang="en-CH" sz="4000">
                <a:solidFill>
                  <a:schemeClr val="bg1"/>
                </a:solidFill>
              </a:rPr>
            </a:br>
            <a:r>
              <a:rPr lang="de-AT" sz="3200">
                <a:solidFill>
                  <a:schemeClr val="bg1"/>
                </a:solidFill>
              </a:rPr>
              <a:t>1) Limit </a:t>
            </a:r>
            <a:r>
              <a:rPr lang="de-AT" sz="3200" err="1">
                <a:solidFill>
                  <a:schemeClr val="bg1"/>
                </a:solidFill>
              </a:rPr>
              <a:t>number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of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visuals</a:t>
            </a:r>
            <a:br>
              <a:rPr lang="de-AT" sz="3200">
                <a:solidFill>
                  <a:schemeClr val="bg1"/>
                </a:solidFill>
              </a:rPr>
            </a:br>
            <a:r>
              <a:rPr lang="de-AT" sz="3200">
                <a:solidFill>
                  <a:schemeClr val="bg1"/>
                </a:solidFill>
              </a:rPr>
              <a:t>2) I hate </a:t>
            </a:r>
            <a:r>
              <a:rPr lang="de-AT" sz="3200" err="1">
                <a:solidFill>
                  <a:schemeClr val="bg1"/>
                </a:solidFill>
              </a:rPr>
              <a:t>pie</a:t>
            </a:r>
            <a:r>
              <a:rPr lang="en-CH" sz="3200">
                <a:solidFill>
                  <a:schemeClr val="bg1"/>
                </a:solidFill>
              </a:rPr>
              <a:t> &amp; donut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charts</a:t>
            </a:r>
            <a:br>
              <a:rPr lang="de-AT" sz="3200">
                <a:solidFill>
                  <a:schemeClr val="bg1"/>
                </a:solidFill>
              </a:rPr>
            </a:br>
            <a:r>
              <a:rPr lang="de-AT" sz="3200">
                <a:solidFill>
                  <a:schemeClr val="bg1"/>
                </a:solidFill>
              </a:rPr>
              <a:t>3) Find nice </a:t>
            </a:r>
            <a:r>
              <a:rPr lang="de-AT" sz="3200" err="1">
                <a:solidFill>
                  <a:schemeClr val="bg1"/>
                </a:solidFill>
              </a:rPr>
              <a:t>color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patterns</a:t>
            </a:r>
            <a:r>
              <a:rPr lang="de-AT" sz="3200">
                <a:solidFill>
                  <a:schemeClr val="bg1"/>
                </a:solidFill>
              </a:rPr>
              <a:t> and </a:t>
            </a:r>
            <a:r>
              <a:rPr lang="de-AT" sz="3200" err="1">
                <a:solidFill>
                  <a:schemeClr val="bg1"/>
                </a:solidFill>
              </a:rPr>
              <a:t>dont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use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too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many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colors</a:t>
            </a:r>
            <a:br>
              <a:rPr lang="de-AT" sz="3200">
                <a:solidFill>
                  <a:schemeClr val="bg1"/>
                </a:solidFill>
              </a:rPr>
            </a:br>
            <a:r>
              <a:rPr lang="de-AT" sz="3200">
                <a:solidFill>
                  <a:schemeClr val="bg1"/>
                </a:solidFill>
              </a:rPr>
              <a:t>4) Use </a:t>
            </a:r>
            <a:r>
              <a:rPr lang="de-AT" sz="3200" err="1">
                <a:solidFill>
                  <a:schemeClr val="bg1"/>
                </a:solidFill>
              </a:rPr>
              <a:t>custom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visuals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with</a:t>
            </a:r>
            <a:r>
              <a:rPr lang="de-AT" sz="3200">
                <a:solidFill>
                  <a:schemeClr val="bg1"/>
                </a:solidFill>
              </a:rPr>
              <a:t> care</a:t>
            </a:r>
            <a:br>
              <a:rPr lang="de-AT" sz="3200">
                <a:solidFill>
                  <a:schemeClr val="bg1"/>
                </a:solidFill>
              </a:rPr>
            </a:br>
            <a:r>
              <a:rPr lang="de-AT" sz="3200">
                <a:solidFill>
                  <a:schemeClr val="bg1"/>
                </a:solidFill>
              </a:rPr>
              <a:t>5) Do not </a:t>
            </a:r>
            <a:r>
              <a:rPr lang="de-AT" sz="3200" err="1">
                <a:solidFill>
                  <a:schemeClr val="bg1"/>
                </a:solidFill>
              </a:rPr>
              <a:t>always</a:t>
            </a:r>
            <a:r>
              <a:rPr lang="de-AT" sz="3200">
                <a:solidFill>
                  <a:schemeClr val="bg1"/>
                </a:solidFill>
              </a:rPr>
              <a:t> turn on all </a:t>
            </a:r>
            <a:r>
              <a:rPr lang="de-AT" sz="3200" err="1">
                <a:solidFill>
                  <a:schemeClr val="bg1"/>
                </a:solidFill>
              </a:rPr>
              <a:t>visual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headers</a:t>
            </a:r>
            <a:br>
              <a:rPr lang="de-AT" sz="3200">
                <a:solidFill>
                  <a:schemeClr val="bg1"/>
                </a:solidFill>
              </a:rPr>
            </a:br>
            <a:r>
              <a:rPr lang="de-AT" sz="3200">
                <a:solidFill>
                  <a:schemeClr val="bg1"/>
                </a:solidFill>
              </a:rPr>
              <a:t>6) Set a </a:t>
            </a:r>
            <a:r>
              <a:rPr lang="de-AT" sz="3200" err="1">
                <a:solidFill>
                  <a:schemeClr val="bg1"/>
                </a:solidFill>
              </a:rPr>
              <a:t>clear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standard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for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where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your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filters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are</a:t>
            </a:r>
            <a:br>
              <a:rPr lang="de-AT" sz="3200">
                <a:solidFill>
                  <a:schemeClr val="bg1"/>
                </a:solidFill>
              </a:rPr>
            </a:br>
            <a:r>
              <a:rPr lang="de-AT" sz="3200">
                <a:solidFill>
                  <a:schemeClr val="bg1"/>
                </a:solidFill>
              </a:rPr>
              <a:t>7) Show </a:t>
            </a:r>
            <a:r>
              <a:rPr lang="de-AT" sz="3200" err="1">
                <a:solidFill>
                  <a:schemeClr val="bg1"/>
                </a:solidFill>
              </a:rPr>
              <a:t>users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where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tooltips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are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used</a:t>
            </a:r>
            <a:br>
              <a:rPr lang="en-CH" sz="3200">
                <a:solidFill>
                  <a:schemeClr val="bg1"/>
                </a:solidFill>
              </a:rPr>
            </a:br>
            <a:br>
              <a:rPr lang="de-AT" sz="3200">
                <a:solidFill>
                  <a:schemeClr val="bg1"/>
                </a:solidFill>
              </a:rPr>
            </a:br>
            <a:br>
              <a:rPr lang="de-AT" sz="3200">
                <a:solidFill>
                  <a:schemeClr val="bg1"/>
                </a:solidFill>
              </a:rPr>
            </a:br>
            <a:r>
              <a:rPr lang="de-AT" sz="3200">
                <a:solidFill>
                  <a:schemeClr val="bg1"/>
                </a:solidFill>
              </a:rPr>
              <a:t>More: </a:t>
            </a:r>
            <a:r>
              <a:rPr lang="de-AT" sz="3200" err="1">
                <a:solidFill>
                  <a:schemeClr val="bg1"/>
                </a:solidFill>
              </a:rPr>
              <a:t>Organize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visuals</a:t>
            </a:r>
            <a:r>
              <a:rPr lang="de-AT" sz="3200">
                <a:solidFill>
                  <a:schemeClr val="bg1"/>
                </a:solidFill>
              </a:rPr>
              <a:t> in </a:t>
            </a:r>
            <a:r>
              <a:rPr lang="de-AT" sz="3200" err="1">
                <a:solidFill>
                  <a:schemeClr val="bg1"/>
                </a:solidFill>
              </a:rPr>
              <a:t>groups</a:t>
            </a:r>
            <a:r>
              <a:rPr lang="de-AT" sz="3200">
                <a:solidFill>
                  <a:schemeClr val="bg1"/>
                </a:solidFill>
              </a:rPr>
              <a:t>, </a:t>
            </a:r>
            <a:r>
              <a:rPr lang="de-AT" sz="3200" err="1">
                <a:solidFill>
                  <a:schemeClr val="bg1"/>
                </a:solidFill>
              </a:rPr>
              <a:t>TopN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for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tables</a:t>
            </a:r>
            <a:br>
              <a:rPr lang="en-US" sz="2800">
                <a:solidFill>
                  <a:schemeClr val="bg1"/>
                </a:solidFill>
              </a:rPr>
            </a:br>
            <a:endParaRPr lang="de-AT" sz="240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0F3089C-17BD-04A5-548F-9F1E91525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46" y="5928769"/>
            <a:ext cx="890954" cy="890954"/>
          </a:xfrm>
          <a:prstGeom prst="rect">
            <a:avLst/>
          </a:prstGeom>
        </p:spPr>
      </p:pic>
      <p:sp>
        <p:nvSpPr>
          <p:cNvPr id="6" name="Untertitel 2">
            <a:extLst>
              <a:ext uri="{FF2B5EF4-FFF2-40B4-BE49-F238E27FC236}">
                <a16:creationId xmlns:a16="http://schemas.microsoft.com/office/drawing/2014/main" id="{BD4315E4-65EF-98ED-032F-D6D065CE53FF}"/>
              </a:ext>
            </a:extLst>
          </p:cNvPr>
          <p:cNvSpPr txBox="1">
            <a:spLocks/>
          </p:cNvSpPr>
          <p:nvPr/>
        </p:nvSpPr>
        <p:spPr>
          <a:xfrm>
            <a:off x="9044327" y="6114503"/>
            <a:ext cx="2522184" cy="519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bg1"/>
                </a:solidFill>
              </a:rPr>
              <a:t>9th March 2024</a:t>
            </a:r>
          </a:p>
          <a:p>
            <a:r>
              <a:rPr lang="en-US" sz="3200">
                <a:solidFill>
                  <a:schemeClr val="bg1"/>
                </a:solidFill>
              </a:rPr>
              <a:t>Power BI Gebruikersdag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CAFF9-E74E-36C2-A8DA-6A1F6FA79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883" y="4743976"/>
            <a:ext cx="1318873" cy="488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351056-59D5-461A-B200-DB4B16143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0580" y="4401993"/>
            <a:ext cx="1748675" cy="117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82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732DE-11E9-4F58-419B-737DA0A74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7E7E1-6AA8-1324-812E-0DB42FFA2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473" y="111157"/>
            <a:ext cx="10003605" cy="6708566"/>
          </a:xfrm>
        </p:spPr>
        <p:txBody>
          <a:bodyPr>
            <a:noAutofit/>
          </a:bodyPr>
          <a:lstStyle/>
          <a:p>
            <a:br>
              <a:rPr lang="en-CH" sz="4800">
                <a:solidFill>
                  <a:schemeClr val="bg1"/>
                </a:solidFill>
              </a:rPr>
            </a:br>
            <a:br>
              <a:rPr lang="en-CH" sz="4800">
                <a:solidFill>
                  <a:schemeClr val="bg1"/>
                </a:solidFill>
              </a:rPr>
            </a:br>
            <a:br>
              <a:rPr lang="de-AT" sz="4800">
                <a:solidFill>
                  <a:schemeClr val="bg1"/>
                </a:solidFill>
              </a:rPr>
            </a:br>
            <a:br>
              <a:rPr lang="de-AT" sz="4800">
                <a:solidFill>
                  <a:schemeClr val="bg1"/>
                </a:solidFill>
              </a:rPr>
            </a:br>
            <a:r>
              <a:rPr lang="de-AT" err="1">
                <a:solidFill>
                  <a:schemeClr val="bg1"/>
                </a:solidFill>
              </a:rPr>
              <a:t>It‘s</a:t>
            </a:r>
            <a:r>
              <a:rPr lang="de-AT">
                <a:solidFill>
                  <a:schemeClr val="bg1"/>
                </a:solidFill>
              </a:rPr>
              <a:t> </a:t>
            </a:r>
            <a:r>
              <a:rPr lang="de-AT" err="1">
                <a:solidFill>
                  <a:schemeClr val="bg1"/>
                </a:solidFill>
              </a:rPr>
              <a:t>demo</a:t>
            </a:r>
            <a:r>
              <a:rPr lang="de-AT">
                <a:solidFill>
                  <a:schemeClr val="bg1"/>
                </a:solidFill>
              </a:rPr>
              <a:t> time</a:t>
            </a:r>
            <a:br>
              <a:rPr lang="de-AT" sz="4800">
                <a:solidFill>
                  <a:schemeClr val="bg1"/>
                </a:solidFill>
              </a:rPr>
            </a:br>
            <a:br>
              <a:rPr lang="de-AT" sz="4800">
                <a:solidFill>
                  <a:schemeClr val="bg1"/>
                </a:solidFill>
              </a:rPr>
            </a:br>
            <a:br>
              <a:rPr lang="de-AT" sz="4800">
                <a:solidFill>
                  <a:schemeClr val="bg1"/>
                </a:solidFill>
              </a:rPr>
            </a:br>
            <a:br>
              <a:rPr lang="de-AT" sz="4800">
                <a:solidFill>
                  <a:schemeClr val="bg1"/>
                </a:solidFill>
              </a:rPr>
            </a:br>
            <a:br>
              <a:rPr lang="en-US" sz="3600">
                <a:solidFill>
                  <a:schemeClr val="bg1"/>
                </a:solidFill>
              </a:rPr>
            </a:br>
            <a:endParaRPr lang="de-AT" sz="320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0F3089C-17BD-04A5-548F-9F1E91525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46" y="5928769"/>
            <a:ext cx="890954" cy="890954"/>
          </a:xfrm>
          <a:prstGeom prst="rect">
            <a:avLst/>
          </a:prstGeom>
        </p:spPr>
      </p:pic>
      <p:sp>
        <p:nvSpPr>
          <p:cNvPr id="6" name="Untertitel 2">
            <a:extLst>
              <a:ext uri="{FF2B5EF4-FFF2-40B4-BE49-F238E27FC236}">
                <a16:creationId xmlns:a16="http://schemas.microsoft.com/office/drawing/2014/main" id="{BD4315E4-65EF-98ED-032F-D6D065CE53FF}"/>
              </a:ext>
            </a:extLst>
          </p:cNvPr>
          <p:cNvSpPr txBox="1">
            <a:spLocks/>
          </p:cNvSpPr>
          <p:nvPr/>
        </p:nvSpPr>
        <p:spPr>
          <a:xfrm>
            <a:off x="9044327" y="6114503"/>
            <a:ext cx="2522184" cy="519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bg1"/>
                </a:solidFill>
              </a:rPr>
              <a:t>9th March 2024</a:t>
            </a:r>
          </a:p>
          <a:p>
            <a:r>
              <a:rPr lang="en-US" sz="3200">
                <a:solidFill>
                  <a:schemeClr val="bg1"/>
                </a:solidFill>
              </a:rPr>
              <a:t>Power BI Gebruikersdag</a:t>
            </a:r>
          </a:p>
        </p:txBody>
      </p:sp>
    </p:spTree>
    <p:extLst>
      <p:ext uri="{BB962C8B-B14F-4D97-AF65-F5344CB8AC3E}">
        <p14:creationId xmlns:p14="http://schemas.microsoft.com/office/powerpoint/2010/main" val="3124100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26FE342-87B7-A648-C038-40C65EF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11" y="1332706"/>
            <a:ext cx="5257800" cy="1325563"/>
          </a:xfrm>
        </p:spPr>
        <p:txBody>
          <a:bodyPr/>
          <a:lstStyle/>
          <a:p>
            <a:pPr algn="ctr"/>
            <a:r>
              <a:rPr lang="nl-NL" err="1"/>
              <a:t>Session</a:t>
            </a:r>
            <a:r>
              <a:rPr lang="nl-NL"/>
              <a:t> </a:t>
            </a:r>
            <a:r>
              <a:rPr lang="nl-NL" err="1"/>
              <a:t>evaluation</a:t>
            </a:r>
            <a:endParaRPr lang="nl-NL"/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D9811995-11BE-4A5F-1BA1-C77131ECA1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8511" y="2477294"/>
            <a:ext cx="3048000" cy="3048000"/>
          </a:xfr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69DA9BB0-4EAA-EC63-F821-5028650B70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3447" y="2477294"/>
            <a:ext cx="3048000" cy="3048000"/>
          </a:xfrm>
        </p:spPr>
      </p:pic>
      <p:sp>
        <p:nvSpPr>
          <p:cNvPr id="9" name="Titel 3">
            <a:extLst>
              <a:ext uri="{FF2B5EF4-FFF2-40B4-BE49-F238E27FC236}">
                <a16:creationId xmlns:a16="http://schemas.microsoft.com/office/drawing/2014/main" id="{D98311A2-297F-2216-52B7-5243C23DB863}"/>
              </a:ext>
            </a:extLst>
          </p:cNvPr>
          <p:cNvSpPr txBox="1">
            <a:spLocks/>
          </p:cNvSpPr>
          <p:nvPr/>
        </p:nvSpPr>
        <p:spPr>
          <a:xfrm>
            <a:off x="6528547" y="1332706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/>
              <a:t>Event </a:t>
            </a:r>
            <a:r>
              <a:rPr lang="nl-NL" err="1"/>
              <a:t>evaluation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404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BA6B785E-0482-4DE9-6411-B9F0011702EC}"/>
              </a:ext>
            </a:extLst>
          </p:cNvPr>
          <p:cNvSpPr/>
          <p:nvPr/>
        </p:nvSpPr>
        <p:spPr>
          <a:xfrm>
            <a:off x="10112188" y="71718"/>
            <a:ext cx="1948748" cy="849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4A46512-9C20-0113-82A3-9BD1442FF1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409" b="24500"/>
          <a:stretch/>
        </p:blipFill>
        <p:spPr>
          <a:xfrm>
            <a:off x="1598545" y="66238"/>
            <a:ext cx="3767164" cy="79641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4725450-C220-AD50-15F1-81D9DA7A62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1665" b="42731"/>
          <a:stretch/>
        </p:blipFill>
        <p:spPr>
          <a:xfrm>
            <a:off x="6586676" y="107535"/>
            <a:ext cx="4665952" cy="72804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033C121-0D0A-F331-64B5-45EC74BE782D}"/>
              </a:ext>
            </a:extLst>
          </p:cNvPr>
          <p:cNvSpPr txBox="1"/>
          <p:nvPr/>
        </p:nvSpPr>
        <p:spPr>
          <a:xfrm>
            <a:off x="67628" y="107535"/>
            <a:ext cx="159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chemeClr val="tx2"/>
                </a:solidFill>
                <a:latin typeface="+mj-lt"/>
              </a:rPr>
              <a:t>Platinum partners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C3B49A3-FFC2-07C2-D59A-ED5404A1AE89}"/>
              </a:ext>
            </a:extLst>
          </p:cNvPr>
          <p:cNvCxnSpPr/>
          <p:nvPr/>
        </p:nvCxnSpPr>
        <p:spPr>
          <a:xfrm>
            <a:off x="0" y="920799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7A619FB7-7286-888D-0D77-A05D2D680A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2549" y="1109460"/>
            <a:ext cx="2461152" cy="64701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580D8A2-A060-1388-C921-DBA6B44239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79713" y="1081996"/>
            <a:ext cx="2520003" cy="701939"/>
          </a:xfrm>
          <a:prstGeom prst="rect">
            <a:avLst/>
          </a:prstGeom>
        </p:spPr>
      </p:pic>
      <p:pic>
        <p:nvPicPr>
          <p:cNvPr id="19" name="Afbeelding 18" descr="Afbeelding met Lettertype, typografie, Graphics, tekst&#10;&#10;Automatisch gegenereerde beschrijving">
            <a:extLst>
              <a:ext uri="{FF2B5EF4-FFF2-40B4-BE49-F238E27FC236}">
                <a16:creationId xmlns:a16="http://schemas.microsoft.com/office/drawing/2014/main" id="{A831BC41-03F3-2CA9-393C-237251A5E2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054" y="1148378"/>
            <a:ext cx="1985276" cy="569175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BBCC6CC4-E3D2-9D47-04B2-8B0AD19BFE75}"/>
              </a:ext>
            </a:extLst>
          </p:cNvPr>
          <p:cNvSpPr txBox="1"/>
          <p:nvPr/>
        </p:nvSpPr>
        <p:spPr>
          <a:xfrm>
            <a:off x="67628" y="1012642"/>
            <a:ext cx="159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chemeClr val="tx2"/>
                </a:solidFill>
                <a:latin typeface="+mj-lt"/>
              </a:rPr>
              <a:t>Goud partners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5775597-B16D-66C8-0585-F5115C1EBCCE}"/>
              </a:ext>
            </a:extLst>
          </p:cNvPr>
          <p:cNvSpPr txBox="1"/>
          <p:nvPr/>
        </p:nvSpPr>
        <p:spPr>
          <a:xfrm>
            <a:off x="67628" y="1974481"/>
            <a:ext cx="159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chemeClr val="tx2"/>
                </a:solidFill>
                <a:latin typeface="+mj-lt"/>
              </a:rPr>
              <a:t>Zilver partners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A4529CD5-2F5D-3965-3836-316ED2B1F224}"/>
              </a:ext>
            </a:extLst>
          </p:cNvPr>
          <p:cNvCxnSpPr/>
          <p:nvPr/>
        </p:nvCxnSpPr>
        <p:spPr>
          <a:xfrm>
            <a:off x="0" y="1886666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120E498A-9D96-F278-8F94-FFBA44908B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98545" y="1889173"/>
            <a:ext cx="2470847" cy="921273"/>
          </a:xfrm>
          <a:prstGeom prst="rect">
            <a:avLst/>
          </a:prstGeom>
        </p:spPr>
      </p:pic>
      <p:pic>
        <p:nvPicPr>
          <p:cNvPr id="28" name="Afbeelding 27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C27C52F9-234C-7D21-E921-17A884A27C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91" y="1982082"/>
            <a:ext cx="1764045" cy="735455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04B3C470-5C48-05DA-9CB4-A9BEC2AA92D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12222" t="36079" r="12222" b="35947"/>
          <a:stretch/>
        </p:blipFill>
        <p:spPr>
          <a:xfrm>
            <a:off x="9600244" y="1982081"/>
            <a:ext cx="1986421" cy="735456"/>
          </a:xfrm>
          <a:prstGeom prst="rect">
            <a:avLst/>
          </a:prstGeom>
        </p:spPr>
      </p:pic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5A58A870-BE78-4304-FB44-82F620A9A93C}"/>
              </a:ext>
            </a:extLst>
          </p:cNvPr>
          <p:cNvCxnSpPr/>
          <p:nvPr/>
        </p:nvCxnSpPr>
        <p:spPr>
          <a:xfrm>
            <a:off x="0" y="2820268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>
            <a:extLst>
              <a:ext uri="{FF2B5EF4-FFF2-40B4-BE49-F238E27FC236}">
                <a16:creationId xmlns:a16="http://schemas.microsoft.com/office/drawing/2014/main" id="{B0BFFB9E-561A-A56B-2797-A16C36EC0D8C}"/>
              </a:ext>
            </a:extLst>
          </p:cNvPr>
          <p:cNvSpPr txBox="1"/>
          <p:nvPr/>
        </p:nvSpPr>
        <p:spPr>
          <a:xfrm>
            <a:off x="67628" y="3108596"/>
            <a:ext cx="159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chemeClr val="tx2"/>
                </a:solidFill>
                <a:latin typeface="+mj-lt"/>
              </a:rPr>
              <a:t>Brons partners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CE31F379-2A34-E5B4-F957-C17E1224BE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99927" y="2961837"/>
            <a:ext cx="682373" cy="368850"/>
          </a:xfrm>
          <a:prstGeom prst="rect">
            <a:avLst/>
          </a:prstGeom>
        </p:spPr>
      </p:pic>
      <p:pic>
        <p:nvPicPr>
          <p:cNvPr id="36" name="Afbeelding 35" descr="Afbeelding met Lettertype, typografie, Graphics, tekst&#10;&#10;Automatisch gegenereerde beschrijving">
            <a:extLst>
              <a:ext uri="{FF2B5EF4-FFF2-40B4-BE49-F238E27FC236}">
                <a16:creationId xmlns:a16="http://schemas.microsoft.com/office/drawing/2014/main" id="{5DF01228-2F86-AA52-A385-6DFDE245107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70" y="3108596"/>
            <a:ext cx="1337431" cy="219751"/>
          </a:xfrm>
          <a:prstGeom prst="rect">
            <a:avLst/>
          </a:prstGeom>
        </p:spPr>
      </p:pic>
      <p:pic>
        <p:nvPicPr>
          <p:cNvPr id="38" name="Afbeelding 37" descr="Afbeelding met Lettertype, Graphics, logo, ontwerp&#10;&#10;Automatisch gegenereerde beschrijving">
            <a:extLst>
              <a:ext uri="{FF2B5EF4-FFF2-40B4-BE49-F238E27FC236}">
                <a16:creationId xmlns:a16="http://schemas.microsoft.com/office/drawing/2014/main" id="{CE30AA9C-A035-56D9-62C7-17E3FDB437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97" y="2906836"/>
            <a:ext cx="884228" cy="479694"/>
          </a:xfrm>
          <a:prstGeom prst="rect">
            <a:avLst/>
          </a:prstGeom>
        </p:spPr>
      </p:pic>
      <p:pic>
        <p:nvPicPr>
          <p:cNvPr id="40" name="Afbeelding 39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3F9E3CED-F584-977D-10D0-70DEE66AF3F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27" y="3049708"/>
            <a:ext cx="854809" cy="295622"/>
          </a:xfrm>
          <a:prstGeom prst="rect">
            <a:avLst/>
          </a:prstGeom>
        </p:spPr>
      </p:pic>
      <p:pic>
        <p:nvPicPr>
          <p:cNvPr id="42" name="Afbeelding 41" descr="Afbeelding met Graphics, Lettertype, grafische vormgeving, schermopname&#10;&#10;Automatisch gegenereerde beschrijving">
            <a:extLst>
              <a:ext uri="{FF2B5EF4-FFF2-40B4-BE49-F238E27FC236}">
                <a16:creationId xmlns:a16="http://schemas.microsoft.com/office/drawing/2014/main" id="{705E362F-52CC-943E-5D72-D502C7F8D7D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27" y="3584059"/>
            <a:ext cx="976758" cy="339622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1BB2B881-EFF3-86B1-DBB3-F12C76A27CB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195822" y="3544618"/>
            <a:ext cx="1228798" cy="390437"/>
          </a:xfrm>
          <a:prstGeom prst="rect">
            <a:avLst/>
          </a:prstGeom>
        </p:spPr>
      </p:pic>
      <p:pic>
        <p:nvPicPr>
          <p:cNvPr id="46" name="Afbeelding 45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16FF4C20-27CE-4760-DBC9-E7AD76F12F8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32334" r="12196" b="30934"/>
          <a:stretch/>
        </p:blipFill>
        <p:spPr>
          <a:xfrm>
            <a:off x="1696894" y="3508308"/>
            <a:ext cx="1300874" cy="437219"/>
          </a:xfrm>
          <a:prstGeom prst="rect">
            <a:avLst/>
          </a:prstGeom>
        </p:spPr>
      </p:pic>
      <p:pic>
        <p:nvPicPr>
          <p:cNvPr id="48" name="Afbeelding 47" descr="Afbeelding met Graphics, Lettertype, grafische vormgeving, tekst&#10;&#10;Automatisch gegenereerde beschrijving">
            <a:extLst>
              <a:ext uri="{FF2B5EF4-FFF2-40B4-BE49-F238E27FC236}">
                <a16:creationId xmlns:a16="http://schemas.microsoft.com/office/drawing/2014/main" id="{EFDCEB3E-0E53-D67F-F670-C80852C79792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0" t="22029" r="12758" b="30872"/>
          <a:stretch/>
        </p:blipFill>
        <p:spPr>
          <a:xfrm>
            <a:off x="4562449" y="3475340"/>
            <a:ext cx="1213734" cy="479694"/>
          </a:xfrm>
          <a:prstGeom prst="rect">
            <a:avLst/>
          </a:prstGeom>
        </p:spPr>
      </p:pic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8645E9BF-43D0-4B34-2479-88FE1827A9E7}"/>
              </a:ext>
            </a:extLst>
          </p:cNvPr>
          <p:cNvCxnSpPr/>
          <p:nvPr/>
        </p:nvCxnSpPr>
        <p:spPr>
          <a:xfrm>
            <a:off x="0" y="4155292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vak 49">
            <a:extLst>
              <a:ext uri="{FF2B5EF4-FFF2-40B4-BE49-F238E27FC236}">
                <a16:creationId xmlns:a16="http://schemas.microsoft.com/office/drawing/2014/main" id="{BE8CE4B8-A71E-6E4B-82A7-FB2D3ACC0CC7}"/>
              </a:ext>
            </a:extLst>
          </p:cNvPr>
          <p:cNvSpPr txBox="1"/>
          <p:nvPr/>
        </p:nvSpPr>
        <p:spPr>
          <a:xfrm>
            <a:off x="67628" y="4431096"/>
            <a:ext cx="159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chemeClr val="tx2"/>
                </a:solidFill>
                <a:latin typeface="+mj-lt"/>
              </a:rPr>
              <a:t>Community partners</a:t>
            </a:r>
          </a:p>
        </p:txBody>
      </p:sp>
      <p:pic>
        <p:nvPicPr>
          <p:cNvPr id="52" name="Afbeelding 51" descr="Afbeelding met Lettertype, schermopname, Graphics, ontwerp&#10;&#10;Automatisch gegenereerde beschrijving">
            <a:extLst>
              <a:ext uri="{FF2B5EF4-FFF2-40B4-BE49-F238E27FC236}">
                <a16:creationId xmlns:a16="http://schemas.microsoft.com/office/drawing/2014/main" id="{D0D3F962-3CB0-12E5-C953-EE7BAE11B2E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63" y="4229248"/>
            <a:ext cx="1737940" cy="579314"/>
          </a:xfrm>
          <a:prstGeom prst="rect">
            <a:avLst/>
          </a:prstGeom>
        </p:spPr>
      </p:pic>
      <p:pic>
        <p:nvPicPr>
          <p:cNvPr id="54" name="Afbeelding 53" descr="Afbeelding met Graphics, grafische vormgeving, schermopname, ontwerp&#10;&#10;Automatisch gegenereerde beschrijving">
            <a:extLst>
              <a:ext uri="{FF2B5EF4-FFF2-40B4-BE49-F238E27FC236}">
                <a16:creationId xmlns:a16="http://schemas.microsoft.com/office/drawing/2014/main" id="{78B960F1-F13D-4475-45A6-D23D48D9A87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49" y="4257744"/>
            <a:ext cx="1261872" cy="522322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9DA0D8BA-25B2-8045-A7C7-93191936E0D4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t="31867" b="34203"/>
          <a:stretch/>
        </p:blipFill>
        <p:spPr>
          <a:xfrm>
            <a:off x="6329084" y="4264938"/>
            <a:ext cx="2245249" cy="507935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27C0BCFA-494B-2746-39BB-AA21DE9159BD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7033" t="38160" r="6079" b="38000"/>
          <a:stretch/>
        </p:blipFill>
        <p:spPr>
          <a:xfrm>
            <a:off x="9278201" y="4252382"/>
            <a:ext cx="2590337" cy="533046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353C86F7-81BC-A6BD-3CB7-6DFB1F7D3B2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553054" y="5012739"/>
            <a:ext cx="2315484" cy="359682"/>
          </a:xfrm>
          <a:prstGeom prst="rect">
            <a:avLst/>
          </a:prstGeom>
        </p:spPr>
      </p:pic>
      <p:pic>
        <p:nvPicPr>
          <p:cNvPr id="62" name="Afbeelding 61" descr="Afbeelding met Graphics, Lettertype, logo, grafische vormgeving&#10;&#10;Automatisch gegenereerde beschrijving">
            <a:extLst>
              <a:ext uri="{FF2B5EF4-FFF2-40B4-BE49-F238E27FC236}">
                <a16:creationId xmlns:a16="http://schemas.microsoft.com/office/drawing/2014/main" id="{498229BB-2429-DC97-817E-B477DE115ED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701" y="4930182"/>
            <a:ext cx="1631568" cy="524797"/>
          </a:xfrm>
          <a:prstGeom prst="rect">
            <a:avLst/>
          </a:prstGeom>
        </p:spPr>
      </p:pic>
      <p:pic>
        <p:nvPicPr>
          <p:cNvPr id="64" name="Afbeelding 63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0B0724BC-D9D7-7CE3-2DF8-68C9A105024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76" y="4868193"/>
            <a:ext cx="1730064" cy="648774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5122EDB4-FF50-CB8B-6143-353367DE18E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690363" y="4925619"/>
            <a:ext cx="1631568" cy="533922"/>
          </a:xfrm>
          <a:prstGeom prst="rect">
            <a:avLst/>
          </a:prstGeom>
        </p:spPr>
      </p:pic>
      <p:pic>
        <p:nvPicPr>
          <p:cNvPr id="68" name="Afbeelding 67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B87F7FA3-CDB4-9777-D342-090B91286476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8" b="18464"/>
          <a:stretch/>
        </p:blipFill>
        <p:spPr>
          <a:xfrm>
            <a:off x="4069392" y="5857579"/>
            <a:ext cx="2040186" cy="445246"/>
          </a:xfrm>
          <a:prstGeom prst="rect">
            <a:avLst/>
          </a:prstGeom>
        </p:spPr>
      </p:pic>
      <p:pic>
        <p:nvPicPr>
          <p:cNvPr id="70" name="Afbeelding 69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225CE224-217E-B15A-39CD-3A814B7E31C5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63" y="5725822"/>
            <a:ext cx="1528325" cy="708761"/>
          </a:xfrm>
          <a:prstGeom prst="rect">
            <a:avLst/>
          </a:prstGeom>
        </p:spPr>
      </p:pic>
      <p:pic>
        <p:nvPicPr>
          <p:cNvPr id="74" name="Afbeelding 73" descr="Afbeelding met Lettertype, symbool, Graphics, logo&#10;&#10;Automatisch gegenereerde beschrijving">
            <a:extLst>
              <a:ext uri="{FF2B5EF4-FFF2-40B4-BE49-F238E27FC236}">
                <a16:creationId xmlns:a16="http://schemas.microsoft.com/office/drawing/2014/main" id="{9524B1F2-46EE-091D-F62D-9F0E49C1155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410" y="5875718"/>
            <a:ext cx="2167128" cy="408968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92DE153F-54E7-F973-2517-447BBBC62E7C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6482017" y="5841935"/>
            <a:ext cx="1939383" cy="47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66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C75F3AA-C38F-1CA9-6F0F-B6E9655143C9}"/>
              </a:ext>
            </a:extLst>
          </p:cNvPr>
          <p:cNvGrpSpPr/>
          <p:nvPr/>
        </p:nvGrpSpPr>
        <p:grpSpPr>
          <a:xfrm>
            <a:off x="8086702" y="1268609"/>
            <a:ext cx="3838423" cy="3987307"/>
            <a:chOff x="8576226" y="1771089"/>
            <a:chExt cx="2857500" cy="2968336"/>
          </a:xfrm>
        </p:grpSpPr>
        <p:pic>
          <p:nvPicPr>
            <p:cNvPr id="10" name="Picture 9" descr="Qr code&#10;&#10;Description automatically generated">
              <a:extLst>
                <a:ext uri="{FF2B5EF4-FFF2-40B4-BE49-F238E27FC236}">
                  <a16:creationId xmlns:a16="http://schemas.microsoft.com/office/drawing/2014/main" id="{8D6F536A-499C-1D81-DB41-97A46D687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6226" y="1771089"/>
              <a:ext cx="2857500" cy="28575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AB07CA-D2FD-A0A8-2B66-38BA490041DF}"/>
                </a:ext>
              </a:extLst>
            </p:cNvPr>
            <p:cNvSpPr txBox="1"/>
            <p:nvPr/>
          </p:nvSpPr>
          <p:spPr>
            <a:xfrm>
              <a:off x="9033106" y="4370093"/>
              <a:ext cx="1943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b="1"/>
                <a:t>Website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9B83715-85B0-140A-CA54-CFB9546939BA}"/>
              </a:ext>
            </a:extLst>
          </p:cNvPr>
          <p:cNvGrpSpPr/>
          <p:nvPr/>
        </p:nvGrpSpPr>
        <p:grpSpPr>
          <a:xfrm>
            <a:off x="484430" y="1268609"/>
            <a:ext cx="3745268" cy="3987307"/>
            <a:chOff x="1299449" y="1649791"/>
            <a:chExt cx="2857500" cy="3042166"/>
          </a:xfrm>
        </p:grpSpPr>
        <p:pic>
          <p:nvPicPr>
            <p:cNvPr id="6" name="Picture 5" descr="Qr code&#10;&#10;Description automatically generated">
              <a:extLst>
                <a:ext uri="{FF2B5EF4-FFF2-40B4-BE49-F238E27FC236}">
                  <a16:creationId xmlns:a16="http://schemas.microsoft.com/office/drawing/2014/main" id="{01C242DE-5C34-0A87-53C4-90DA10B57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9449" y="1649791"/>
              <a:ext cx="2857500" cy="28575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D5FB29-3766-F373-D2A4-7DDF689E23F4}"/>
                </a:ext>
              </a:extLst>
            </p:cNvPr>
            <p:cNvSpPr txBox="1"/>
            <p:nvPr/>
          </p:nvSpPr>
          <p:spPr>
            <a:xfrm>
              <a:off x="1725158" y="4322625"/>
              <a:ext cx="2006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b="1"/>
                <a:t>LinkedIn</a:t>
              </a:r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39DFE26B-BFA2-4262-A7B2-8A4E35902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183" y="5969865"/>
            <a:ext cx="890954" cy="890954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083AF4D5-A5A0-433F-A9BC-7340E0F84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44327" y="6114503"/>
            <a:ext cx="2522184" cy="519485"/>
          </a:xfrm>
        </p:spPr>
        <p:txBody>
          <a:bodyPr>
            <a:normAutofit fontScale="40000" lnSpcReduction="20000"/>
          </a:bodyPr>
          <a:lstStyle/>
          <a:p>
            <a:r>
              <a:rPr lang="en-US" sz="3200">
                <a:solidFill>
                  <a:schemeClr val="bg1"/>
                </a:solidFill>
              </a:rPr>
              <a:t>21</a:t>
            </a:r>
            <a:r>
              <a:rPr lang="en-CH" sz="3200">
                <a:solidFill>
                  <a:schemeClr val="bg1"/>
                </a:solidFill>
              </a:rPr>
              <a:t>. </a:t>
            </a:r>
            <a:r>
              <a:rPr lang="en-US" sz="3200">
                <a:solidFill>
                  <a:schemeClr val="bg1"/>
                </a:solidFill>
              </a:rPr>
              <a:t>November</a:t>
            </a:r>
            <a:r>
              <a:rPr lang="de-AT" sz="3200">
                <a:solidFill>
                  <a:schemeClr val="bg1"/>
                </a:solidFill>
              </a:rPr>
              <a:t> 2023</a:t>
            </a:r>
          </a:p>
          <a:p>
            <a:r>
              <a:rPr lang="en-US" sz="3200">
                <a:solidFill>
                  <a:schemeClr val="bg1"/>
                </a:solidFill>
              </a:rPr>
              <a:t>Budapest BI Conference</a:t>
            </a:r>
            <a:endParaRPr lang="de-AT" sz="3200">
              <a:solidFill>
                <a:schemeClr val="bg1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A820FAB8-D6D1-2CCC-0071-32F5EC48242C}"/>
              </a:ext>
            </a:extLst>
          </p:cNvPr>
          <p:cNvSpPr txBox="1">
            <a:spLocks/>
          </p:cNvSpPr>
          <p:nvPr/>
        </p:nvSpPr>
        <p:spPr>
          <a:xfrm>
            <a:off x="2187024" y="409427"/>
            <a:ext cx="7817952" cy="5580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H">
                <a:latin typeface="Verdana" panose="020B0604030504040204" pitchFamily="34" charset="0"/>
                <a:ea typeface="Verdana" panose="020B0604030504040204" pitchFamily="34" charset="0"/>
              </a:rPr>
              <a:t>Thank you for your attention</a:t>
            </a:r>
          </a:p>
          <a:p>
            <a:endParaRPr lang="en-CH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CH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H">
                <a:latin typeface="Verdana" panose="020B0604030504040204" pitchFamily="34" charset="0"/>
                <a:ea typeface="Verdana" panose="020B0604030504040204" pitchFamily="34" charset="0"/>
              </a:rPr>
              <a:t>Reach out </a:t>
            </a:r>
            <a:endParaRPr lang="en-CH">
              <a:latin typeface="Verdana" panose="020B0604030504040204" pitchFamily="34" charset="0"/>
              <a:ea typeface="Verdana" panose="020B060403050404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CH">
              <a:latin typeface="Verdana" panose="020B0604030504040204" pitchFamily="34" charset="0"/>
              <a:ea typeface="Verdana" panose="020B060403050404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CH">
                <a:latin typeface="Verdana" panose="020B0604030504040204" pitchFamily="34" charset="0"/>
                <a:ea typeface="Verdana" panose="020B060403050404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www.brunner.bi</a:t>
            </a:r>
            <a:endParaRPr lang="en-CH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H">
                <a:latin typeface="Verdana" panose="020B0604030504040204" pitchFamily="34" charset="0"/>
                <a:ea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gregor@brunner.bi</a:t>
            </a:r>
            <a:endParaRPr lang="en-CH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69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0E37A-7A49-4E57-866A-632B79296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487" y="1689700"/>
            <a:ext cx="10003605" cy="4019109"/>
          </a:xfrm>
        </p:spPr>
        <p:txBody>
          <a:bodyPr>
            <a:no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</a:rPr>
              <a:t>Best practices</a:t>
            </a:r>
            <a:br>
              <a:rPr lang="en-US" sz="3200">
                <a:solidFill>
                  <a:schemeClr val="bg1"/>
                </a:solidFill>
              </a:rPr>
            </a:br>
            <a:br>
              <a:rPr lang="en-US" sz="3200">
                <a:solidFill>
                  <a:schemeClr val="bg1"/>
                </a:solidFill>
              </a:rPr>
            </a:br>
            <a:br>
              <a:rPr lang="en-US" sz="32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-Build a star schema</a:t>
            </a:r>
            <a:br>
              <a:rPr lang="en-US" sz="2800">
                <a:solidFill>
                  <a:schemeClr val="bg1"/>
                </a:solidFill>
              </a:rPr>
            </a:b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-Try to avoid bi-directional filters and many to many relationships</a:t>
            </a:r>
            <a:br>
              <a:rPr lang="en-US" sz="2800">
                <a:solidFill>
                  <a:schemeClr val="bg1"/>
                </a:solidFill>
              </a:rPr>
            </a:b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-Use tricks like “</a:t>
            </a:r>
            <a:r>
              <a:rPr lang="en-US" sz="2800" err="1">
                <a:solidFill>
                  <a:schemeClr val="bg1"/>
                </a:solidFill>
              </a:rPr>
              <a:t>IsAvailableInMdx</a:t>
            </a:r>
            <a:r>
              <a:rPr lang="en-US" sz="2800">
                <a:solidFill>
                  <a:schemeClr val="bg1"/>
                </a:solidFill>
              </a:rPr>
              <a:t>” setting in the tabular model</a:t>
            </a:r>
            <a:br>
              <a:rPr lang="en-US" sz="2800">
                <a:solidFill>
                  <a:schemeClr val="bg1"/>
                </a:solidFill>
              </a:rPr>
            </a:b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-Organize your measures well</a:t>
            </a:r>
            <a:br>
              <a:rPr lang="en-US" sz="2800">
                <a:solidFill>
                  <a:schemeClr val="bg1"/>
                </a:solidFill>
              </a:rPr>
            </a:b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-</a:t>
            </a:r>
            <a:r>
              <a:rPr lang="en-US" sz="2800">
                <a:solidFill>
                  <a:srgbClr val="FFC000"/>
                </a:solidFill>
              </a:rPr>
              <a:t>Only load columns you need – I know it is hard…</a:t>
            </a:r>
            <a:endParaRPr lang="de-AT" sz="240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DFE26B-BFA2-4262-A7B2-8A4E35902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46" y="5928769"/>
            <a:ext cx="890954" cy="890954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083AF4D5-A5A0-433F-A9BC-7340E0F84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44327" y="6114503"/>
            <a:ext cx="2522184" cy="519485"/>
          </a:xfrm>
        </p:spPr>
        <p:txBody>
          <a:bodyPr>
            <a:normAutofit fontScale="40000" lnSpcReduction="20000"/>
          </a:bodyPr>
          <a:lstStyle/>
          <a:p>
            <a:r>
              <a:rPr lang="en-US" sz="3200">
                <a:solidFill>
                  <a:schemeClr val="bg1"/>
                </a:solidFill>
              </a:rPr>
              <a:t>21</a:t>
            </a:r>
            <a:r>
              <a:rPr lang="en-CH" sz="3200">
                <a:solidFill>
                  <a:schemeClr val="bg1"/>
                </a:solidFill>
              </a:rPr>
              <a:t>. </a:t>
            </a:r>
            <a:r>
              <a:rPr lang="en-US" sz="3200">
                <a:solidFill>
                  <a:schemeClr val="bg1"/>
                </a:solidFill>
              </a:rPr>
              <a:t>November</a:t>
            </a:r>
            <a:r>
              <a:rPr lang="de-AT" sz="3200">
                <a:solidFill>
                  <a:schemeClr val="bg1"/>
                </a:solidFill>
              </a:rPr>
              <a:t> 2023</a:t>
            </a:r>
          </a:p>
          <a:p>
            <a:r>
              <a:rPr lang="en-US" sz="3200">
                <a:solidFill>
                  <a:schemeClr val="bg1"/>
                </a:solidFill>
              </a:rPr>
              <a:t>Budapest BI Conference</a:t>
            </a:r>
            <a:endParaRPr lang="de-AT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6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0E37A-7A49-4E57-866A-632B79296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9570"/>
            <a:ext cx="9144000" cy="2387600"/>
          </a:xfrm>
        </p:spPr>
        <p:txBody>
          <a:bodyPr>
            <a:normAutofit/>
          </a:bodyPr>
          <a:lstStyle/>
          <a:p>
            <a:r>
              <a:rPr lang="en-CH">
                <a:solidFill>
                  <a:schemeClr val="bg1"/>
                </a:solidFill>
              </a:rPr>
              <a:t>Best practices for developing Power BI reports</a:t>
            </a:r>
            <a:endParaRPr lang="de-AT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DFE26B-BFA2-4262-A7B2-8A4E35902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46" y="5928769"/>
            <a:ext cx="890954" cy="890954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083AF4D5-A5A0-433F-A9BC-7340E0F84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4630"/>
            <a:ext cx="9144000" cy="1655762"/>
          </a:xfrm>
        </p:spPr>
        <p:txBody>
          <a:bodyPr>
            <a:normAutofit/>
          </a:bodyPr>
          <a:lstStyle/>
          <a:p>
            <a:r>
              <a:rPr lang="en-CH" sz="3200">
                <a:solidFill>
                  <a:schemeClr val="bg1"/>
                </a:solidFill>
              </a:rPr>
              <a:t>9th March</a:t>
            </a:r>
            <a:r>
              <a:rPr lang="de-AT" sz="3200">
                <a:solidFill>
                  <a:schemeClr val="bg1"/>
                </a:solidFill>
              </a:rPr>
              <a:t> 202</a:t>
            </a:r>
            <a:r>
              <a:rPr lang="en-CH" sz="3200">
                <a:solidFill>
                  <a:schemeClr val="bg1"/>
                </a:solidFill>
              </a:rPr>
              <a:t>4</a:t>
            </a:r>
            <a:endParaRPr lang="de-AT" sz="3200">
              <a:solidFill>
                <a:schemeClr val="bg1"/>
              </a:solidFill>
            </a:endParaRPr>
          </a:p>
          <a:p>
            <a:r>
              <a:rPr lang="en-CH" sz="3200">
                <a:solidFill>
                  <a:schemeClr val="bg1"/>
                </a:solidFill>
              </a:rPr>
              <a:t>Power BI </a:t>
            </a:r>
            <a:r>
              <a:rPr lang="en-CH" sz="3200" err="1">
                <a:solidFill>
                  <a:schemeClr val="bg1"/>
                </a:solidFill>
              </a:rPr>
              <a:t>Gebruikersdag</a:t>
            </a:r>
            <a:endParaRPr lang="de-AT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61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0E37A-7A49-4E57-866A-632B79296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958" y="1661922"/>
            <a:ext cx="10658084" cy="4452581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br>
              <a:rPr lang="en-CH" sz="4400">
                <a:solidFill>
                  <a:schemeClr val="bg1"/>
                </a:solidFill>
              </a:rPr>
            </a:br>
            <a:br>
              <a:rPr lang="en-CH" sz="4400">
                <a:solidFill>
                  <a:schemeClr val="bg1"/>
                </a:solidFill>
              </a:rPr>
            </a:br>
            <a:br>
              <a:rPr lang="en-CH" sz="4400">
                <a:solidFill>
                  <a:schemeClr val="bg1"/>
                </a:solidFill>
              </a:rPr>
            </a:br>
            <a:r>
              <a:rPr lang="en-US" sz="4400">
                <a:solidFill>
                  <a:schemeClr val="bg1"/>
                </a:solidFill>
              </a:rPr>
              <a:t>Best practices for developing Power BI reports</a:t>
            </a:r>
            <a:br>
              <a:rPr lang="en-CH" sz="4400">
                <a:solidFill>
                  <a:schemeClr val="bg1"/>
                </a:solidFill>
              </a:rPr>
            </a:br>
            <a:br>
              <a:rPr lang="en-CH" sz="4400">
                <a:solidFill>
                  <a:schemeClr val="bg1"/>
                </a:solidFill>
              </a:rPr>
            </a:br>
            <a:br>
              <a:rPr lang="en-US" sz="3600">
                <a:solidFill>
                  <a:schemeClr val="bg1"/>
                </a:solidFill>
              </a:rPr>
            </a:br>
            <a:r>
              <a:rPr lang="en-US" sz="3200" u="sng">
                <a:solidFill>
                  <a:schemeClr val="bg1"/>
                </a:solidFill>
              </a:rPr>
              <a:t>What to expect?</a:t>
            </a:r>
            <a:br>
              <a:rPr lang="en-US" sz="3200">
                <a:solidFill>
                  <a:schemeClr val="bg1"/>
                </a:solidFill>
              </a:rPr>
            </a:b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-</a:t>
            </a:r>
            <a:r>
              <a:rPr lang="en-CH" sz="3200">
                <a:solidFill>
                  <a:schemeClr val="bg1"/>
                </a:solidFill>
              </a:rPr>
              <a:t>Why should I care?</a:t>
            </a:r>
            <a:br>
              <a:rPr lang="en-CH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-P</a:t>
            </a:r>
            <a:r>
              <a:rPr lang="en-CH" sz="3200" err="1">
                <a:solidFill>
                  <a:schemeClr val="bg1"/>
                </a:solidFill>
              </a:rPr>
              <a:t>ower</a:t>
            </a:r>
            <a:r>
              <a:rPr lang="en-CH" sz="3200">
                <a:solidFill>
                  <a:schemeClr val="bg1"/>
                </a:solidFill>
              </a:rPr>
              <a:t> Query</a:t>
            </a:r>
            <a:br>
              <a:rPr lang="en-CH" sz="3200">
                <a:solidFill>
                  <a:schemeClr val="bg1"/>
                </a:solidFill>
              </a:rPr>
            </a:br>
            <a:r>
              <a:rPr lang="en-CH" sz="3200">
                <a:solidFill>
                  <a:schemeClr val="bg1"/>
                </a:solidFill>
              </a:rPr>
              <a:t>-Data mode</a:t>
            </a:r>
            <a:r>
              <a:rPr lang="en-US" sz="3200">
                <a:solidFill>
                  <a:schemeClr val="bg1"/>
                </a:solidFill>
              </a:rPr>
              <a:t>l</a:t>
            </a:r>
            <a:r>
              <a:rPr lang="en-CH" sz="3200" err="1">
                <a:solidFill>
                  <a:schemeClr val="bg1"/>
                </a:solidFill>
              </a:rPr>
              <a:t>ing</a:t>
            </a:r>
            <a:r>
              <a:rPr lang="en-CH" sz="3200">
                <a:solidFill>
                  <a:schemeClr val="bg1"/>
                </a:solidFill>
              </a:rPr>
              <a:t> &amp; DAX</a:t>
            </a:r>
            <a:br>
              <a:rPr lang="en-CH" sz="3200">
                <a:solidFill>
                  <a:schemeClr val="bg1"/>
                </a:solidFill>
              </a:rPr>
            </a:br>
            <a:r>
              <a:rPr lang="en-CH" sz="3200">
                <a:solidFill>
                  <a:schemeClr val="bg1"/>
                </a:solidFill>
              </a:rPr>
              <a:t>-Visualization</a:t>
            </a:r>
            <a:br>
              <a:rPr lang="en-CH" sz="3200">
                <a:solidFill>
                  <a:schemeClr val="bg1"/>
                </a:solidFill>
              </a:rPr>
            </a:br>
            <a:r>
              <a:rPr lang="en-CH" sz="3200">
                <a:solidFill>
                  <a:schemeClr val="bg1"/>
                </a:solidFill>
              </a:rPr>
              <a:t>-Demo</a:t>
            </a:r>
            <a:r>
              <a:rPr lang="de-AT" sz="3200">
                <a:solidFill>
                  <a:schemeClr val="bg1"/>
                </a:solidFill>
              </a:rPr>
              <a:t> (</a:t>
            </a:r>
            <a:r>
              <a:rPr lang="de-AT" sz="3200" err="1">
                <a:solidFill>
                  <a:schemeClr val="bg1"/>
                </a:solidFill>
              </a:rPr>
              <a:t>if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there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is</a:t>
            </a:r>
            <a:r>
              <a:rPr lang="de-AT" sz="3200">
                <a:solidFill>
                  <a:schemeClr val="bg1"/>
                </a:solidFill>
              </a:rPr>
              <a:t> time)</a:t>
            </a:r>
            <a:br>
              <a:rPr lang="en-CH" sz="3200">
                <a:solidFill>
                  <a:schemeClr val="bg1"/>
                </a:solidFill>
              </a:rPr>
            </a:br>
            <a:endParaRPr lang="de-AT" sz="280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DFE26B-BFA2-4262-A7B2-8A4E35902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46" y="5928769"/>
            <a:ext cx="890954" cy="890954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083AF4D5-A5A0-433F-A9BC-7340E0F84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44327" y="6114503"/>
            <a:ext cx="2522184" cy="519485"/>
          </a:xfrm>
        </p:spPr>
        <p:txBody>
          <a:bodyPr>
            <a:normAutofit fontScale="40000" lnSpcReduction="20000"/>
          </a:bodyPr>
          <a:lstStyle/>
          <a:p>
            <a:r>
              <a:rPr lang="en-US" sz="3200">
                <a:solidFill>
                  <a:schemeClr val="bg1"/>
                </a:solidFill>
              </a:rPr>
              <a:t>9th March 2024</a:t>
            </a:r>
          </a:p>
          <a:p>
            <a:r>
              <a:rPr lang="en-US" sz="3200">
                <a:solidFill>
                  <a:schemeClr val="bg1"/>
                </a:solidFill>
              </a:rPr>
              <a:t>Power BI </a:t>
            </a:r>
            <a:r>
              <a:rPr lang="en-US" sz="3200" err="1">
                <a:solidFill>
                  <a:schemeClr val="bg1"/>
                </a:solidFill>
              </a:rPr>
              <a:t>Gebruikersdag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8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0CD361-2ED5-0A8A-89E2-59BA6903B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7258E-5E57-06DD-CE5F-B92FDB999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958" y="1661922"/>
            <a:ext cx="10658084" cy="4452581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br>
              <a:rPr lang="en-CH" sz="4400">
                <a:solidFill>
                  <a:schemeClr val="bg1"/>
                </a:solidFill>
              </a:rPr>
            </a:br>
            <a:br>
              <a:rPr lang="en-CH" sz="4400">
                <a:solidFill>
                  <a:schemeClr val="bg1"/>
                </a:solidFill>
              </a:rPr>
            </a:br>
            <a:br>
              <a:rPr lang="en-CH" sz="4400">
                <a:solidFill>
                  <a:schemeClr val="bg1"/>
                </a:solidFill>
              </a:rPr>
            </a:br>
            <a:r>
              <a:rPr lang="en-US" sz="4400">
                <a:solidFill>
                  <a:schemeClr val="bg1"/>
                </a:solidFill>
              </a:rPr>
              <a:t>Best practices for developing Power BI reports</a:t>
            </a:r>
            <a:br>
              <a:rPr lang="en-CH" sz="4400">
                <a:solidFill>
                  <a:schemeClr val="bg1"/>
                </a:solidFill>
              </a:rPr>
            </a:br>
            <a:br>
              <a:rPr lang="en-CH" sz="4400">
                <a:solidFill>
                  <a:schemeClr val="bg1"/>
                </a:solidFill>
              </a:rPr>
            </a:br>
            <a:br>
              <a:rPr lang="en-US" sz="3600">
                <a:solidFill>
                  <a:schemeClr val="bg1"/>
                </a:solidFill>
              </a:rPr>
            </a:br>
            <a:r>
              <a:rPr lang="en-US" sz="3200" u="sng">
                <a:solidFill>
                  <a:schemeClr val="bg1"/>
                </a:solidFill>
              </a:rPr>
              <a:t>What this session is not about:</a:t>
            </a:r>
            <a:br>
              <a:rPr lang="en-US" sz="3200">
                <a:solidFill>
                  <a:schemeClr val="bg1"/>
                </a:solidFill>
              </a:rPr>
            </a:b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-</a:t>
            </a:r>
            <a:r>
              <a:rPr lang="de-AT" sz="3200">
                <a:solidFill>
                  <a:schemeClr val="bg1"/>
                </a:solidFill>
              </a:rPr>
              <a:t>Providing a </a:t>
            </a:r>
            <a:r>
              <a:rPr lang="de-AT" sz="3200" err="1">
                <a:solidFill>
                  <a:schemeClr val="bg1"/>
                </a:solidFill>
              </a:rPr>
              <a:t>list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of</a:t>
            </a:r>
            <a:r>
              <a:rPr lang="de-AT" sz="3200">
                <a:solidFill>
                  <a:schemeClr val="bg1"/>
                </a:solidFill>
              </a:rPr>
              <a:t> all </a:t>
            </a:r>
            <a:r>
              <a:rPr lang="de-AT" sz="3200" err="1">
                <a:solidFill>
                  <a:schemeClr val="bg1"/>
                </a:solidFill>
              </a:rPr>
              <a:t>best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practices</a:t>
            </a:r>
            <a:br>
              <a:rPr lang="de-AT" sz="3200">
                <a:solidFill>
                  <a:schemeClr val="bg1"/>
                </a:solidFill>
              </a:rPr>
            </a:br>
            <a:r>
              <a:rPr lang="de-AT" sz="3200">
                <a:solidFill>
                  <a:schemeClr val="bg1"/>
                </a:solidFill>
              </a:rPr>
              <a:t>-</a:t>
            </a:r>
            <a:r>
              <a:rPr lang="de-AT" sz="3200" err="1">
                <a:solidFill>
                  <a:schemeClr val="bg1"/>
                </a:solidFill>
              </a:rPr>
              <a:t>Telling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you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exactly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what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to</a:t>
            </a:r>
            <a:r>
              <a:rPr lang="de-AT" sz="3200">
                <a:solidFill>
                  <a:schemeClr val="bg1"/>
                </a:solidFill>
              </a:rPr>
              <a:t> do</a:t>
            </a:r>
            <a:br>
              <a:rPr lang="de-AT" sz="3200">
                <a:solidFill>
                  <a:schemeClr val="bg1"/>
                </a:solidFill>
              </a:rPr>
            </a:br>
            <a:r>
              <a:rPr lang="de-AT" sz="3200">
                <a:solidFill>
                  <a:schemeClr val="bg1"/>
                </a:solidFill>
              </a:rPr>
              <a:t>-</a:t>
            </a:r>
            <a:r>
              <a:rPr lang="de-AT" sz="3200" err="1">
                <a:solidFill>
                  <a:schemeClr val="bg1"/>
                </a:solidFill>
              </a:rPr>
              <a:t>One</a:t>
            </a:r>
            <a:r>
              <a:rPr lang="de-AT" sz="3200">
                <a:solidFill>
                  <a:schemeClr val="bg1"/>
                </a:solidFill>
              </a:rPr>
              <a:t> fit all </a:t>
            </a:r>
            <a:r>
              <a:rPr lang="de-AT" sz="3200" err="1">
                <a:solidFill>
                  <a:schemeClr val="bg1"/>
                </a:solidFill>
              </a:rPr>
              <a:t>approach</a:t>
            </a:r>
            <a:br>
              <a:rPr lang="en-CH" sz="3200">
                <a:solidFill>
                  <a:schemeClr val="bg1"/>
                </a:solidFill>
              </a:rPr>
            </a:br>
            <a:br>
              <a:rPr lang="de-AT" sz="3200">
                <a:solidFill>
                  <a:schemeClr val="bg1"/>
                </a:solidFill>
              </a:rPr>
            </a:br>
            <a:br>
              <a:rPr lang="de-AT" sz="3200">
                <a:solidFill>
                  <a:schemeClr val="bg1"/>
                </a:solidFill>
              </a:rPr>
            </a:br>
            <a:endParaRPr lang="de-AT" sz="280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E7576BD-C107-71A6-8F2F-B6254B2D2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46" y="5928769"/>
            <a:ext cx="890954" cy="890954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EEAAFD0A-50C2-872E-C8B9-948E6ADFF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44327" y="6114503"/>
            <a:ext cx="2522184" cy="519485"/>
          </a:xfrm>
        </p:spPr>
        <p:txBody>
          <a:bodyPr>
            <a:normAutofit fontScale="40000" lnSpcReduction="20000"/>
          </a:bodyPr>
          <a:lstStyle/>
          <a:p>
            <a:r>
              <a:rPr lang="en-US" sz="3200">
                <a:solidFill>
                  <a:schemeClr val="bg1"/>
                </a:solidFill>
              </a:rPr>
              <a:t>9th March 2024</a:t>
            </a:r>
          </a:p>
          <a:p>
            <a:r>
              <a:rPr lang="en-US" sz="3200">
                <a:solidFill>
                  <a:schemeClr val="bg1"/>
                </a:solidFill>
              </a:rPr>
              <a:t>Power BI </a:t>
            </a:r>
            <a:r>
              <a:rPr lang="en-US" sz="3200" err="1">
                <a:solidFill>
                  <a:schemeClr val="bg1"/>
                </a:solidFill>
              </a:rPr>
              <a:t>Gebruikersdag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3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9DFE26B-BFA2-4262-A7B2-8A4E35902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46" y="5928769"/>
            <a:ext cx="890954" cy="890954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083AF4D5-A5A0-433F-A9BC-7340E0F84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73178"/>
            <a:ext cx="9144000" cy="1655762"/>
          </a:xfrm>
        </p:spPr>
        <p:txBody>
          <a:bodyPr>
            <a:normAutofit/>
          </a:bodyPr>
          <a:lstStyle/>
          <a:p>
            <a:endParaRPr lang="de-AT" sz="3200">
              <a:solidFill>
                <a:srgbClr val="EDFF70"/>
              </a:solidFill>
            </a:endParaRPr>
          </a:p>
          <a:p>
            <a:endParaRPr lang="de-AT" sz="3200">
              <a:solidFill>
                <a:srgbClr val="EDFF70"/>
              </a:solidFill>
            </a:endParaRPr>
          </a:p>
          <a:p>
            <a:endParaRPr lang="de-AT" sz="3200">
              <a:solidFill>
                <a:srgbClr val="EDFF70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25755D33-6CCF-19B2-89CA-1EFB83770C57}"/>
              </a:ext>
            </a:extLst>
          </p:cNvPr>
          <p:cNvSpPr txBox="1">
            <a:spLocks/>
          </p:cNvSpPr>
          <p:nvPr/>
        </p:nvSpPr>
        <p:spPr>
          <a:xfrm>
            <a:off x="296814" y="1544637"/>
            <a:ext cx="5378450" cy="1884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H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Gregor Brunner</a:t>
            </a:r>
          </a:p>
          <a:p>
            <a:br>
              <a:rPr lang="en-CH" sz="5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CH"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Founder @ brunner.bi</a:t>
            </a:r>
            <a:endParaRPr lang="en-CA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3B3C0A5-CA5A-6AB8-DA24-F27BA5B8A4BF}"/>
              </a:ext>
            </a:extLst>
          </p:cNvPr>
          <p:cNvSpPr txBox="1">
            <a:spLocks/>
          </p:cNvSpPr>
          <p:nvPr/>
        </p:nvSpPr>
        <p:spPr>
          <a:xfrm>
            <a:off x="739664" y="3701090"/>
            <a:ext cx="5787773" cy="24576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8+ years of experience in Power BI</a:t>
            </a:r>
          </a:p>
          <a:p>
            <a:r>
              <a:rPr lang="en-CH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Mainly in the DACH area</a:t>
            </a:r>
          </a:p>
          <a:p>
            <a:r>
              <a:rPr lang="en-CH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Development</a:t>
            </a:r>
            <a:r>
              <a:rPr lang="de-AT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en-CH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consultin</a:t>
            </a:r>
            <a:r>
              <a:rPr lang="de-AT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</a:t>
            </a:r>
            <a:endParaRPr lang="en-CH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H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Power BI external tool “Measure Killer”</a:t>
            </a:r>
          </a:p>
          <a:p>
            <a:endParaRPr lang="en-CH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/>
              <a:buNone/>
            </a:pPr>
            <a:r>
              <a:rPr lang="en-CH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E-Mail: </a:t>
            </a:r>
            <a:r>
              <a:rPr lang="en-CH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gregor@brunner.bi</a:t>
            </a:r>
            <a:endParaRPr lang="en-CH" sz="16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CH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CA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 descr="A person standing at a podium with a microphone and a person standing at a podium&#10;&#10;Description automatically generated">
            <a:extLst>
              <a:ext uri="{FF2B5EF4-FFF2-40B4-BE49-F238E27FC236}">
                <a16:creationId xmlns:a16="http://schemas.microsoft.com/office/drawing/2014/main" id="{59C22332-0272-DC1B-DF53-B14265F1B3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73" y="688626"/>
            <a:ext cx="4140563" cy="414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2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8F7638-5F6E-40E0-61AC-8A7A51976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581391-79A4-97FE-54C6-8B1605F15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473" y="111157"/>
            <a:ext cx="10003605" cy="5548498"/>
          </a:xfrm>
        </p:spPr>
        <p:txBody>
          <a:bodyPr>
            <a:noAutofit/>
          </a:bodyPr>
          <a:lstStyle/>
          <a:p>
            <a:pPr algn="l"/>
            <a:r>
              <a:rPr lang="en-CH" sz="4000">
                <a:solidFill>
                  <a:schemeClr val="bg1"/>
                </a:solidFill>
              </a:rPr>
              <a:t>Why should I care?</a:t>
            </a:r>
            <a:br>
              <a:rPr lang="en-CH" sz="4000">
                <a:solidFill>
                  <a:schemeClr val="bg1"/>
                </a:solidFill>
              </a:rPr>
            </a:br>
            <a:br>
              <a:rPr lang="en-CH" sz="4000">
                <a:solidFill>
                  <a:schemeClr val="bg1"/>
                </a:solidFill>
              </a:rPr>
            </a:br>
            <a:r>
              <a:rPr lang="en-CH" sz="3200">
                <a:solidFill>
                  <a:schemeClr val="bg1"/>
                </a:solidFill>
              </a:rPr>
              <a:t>-Clean, performant, long lasting report</a:t>
            </a:r>
            <a:br>
              <a:rPr lang="en-CH" sz="3200">
                <a:solidFill>
                  <a:schemeClr val="bg1"/>
                </a:solidFill>
              </a:rPr>
            </a:br>
            <a:r>
              <a:rPr lang="en-CH" sz="3200">
                <a:solidFill>
                  <a:schemeClr val="bg1"/>
                </a:solidFill>
              </a:rPr>
              <a:t>-Who are best practices actually for?</a:t>
            </a:r>
            <a:br>
              <a:rPr lang="en-CH" sz="3200">
                <a:solidFill>
                  <a:schemeClr val="bg1"/>
                </a:solidFill>
              </a:rPr>
            </a:br>
            <a:r>
              <a:rPr lang="en-CH" sz="3200">
                <a:solidFill>
                  <a:schemeClr val="bg1"/>
                </a:solidFill>
              </a:rPr>
              <a:t>-Reusability, documentation</a:t>
            </a:r>
            <a:br>
              <a:rPr lang="en-CH" sz="3200">
                <a:solidFill>
                  <a:schemeClr val="bg1"/>
                </a:solidFill>
              </a:rPr>
            </a:br>
            <a:r>
              <a:rPr lang="en-CH" sz="3200">
                <a:solidFill>
                  <a:schemeClr val="bg1"/>
                </a:solidFill>
              </a:rPr>
              <a:t>-Community standard (subjective, no 10 commandments)</a:t>
            </a:r>
            <a:br>
              <a:rPr lang="en-CH" sz="3200">
                <a:solidFill>
                  <a:schemeClr val="bg1"/>
                </a:solidFill>
              </a:rPr>
            </a:br>
            <a:r>
              <a:rPr lang="en-CH" sz="3200">
                <a:solidFill>
                  <a:schemeClr val="bg1"/>
                </a:solidFill>
              </a:rPr>
              <a:t>-Constantly evolving and improving</a:t>
            </a:r>
            <a:br>
              <a:rPr lang="en-CH" sz="3200">
                <a:solidFill>
                  <a:schemeClr val="bg1"/>
                </a:solidFill>
              </a:rPr>
            </a:br>
            <a:r>
              <a:rPr lang="en-CH" sz="3200">
                <a:solidFill>
                  <a:schemeClr val="bg1"/>
                </a:solidFill>
              </a:rPr>
              <a:t>-Goal vs. reality</a:t>
            </a:r>
            <a:br>
              <a:rPr lang="en-CH" sz="3200">
                <a:solidFill>
                  <a:schemeClr val="bg1"/>
                </a:solidFill>
              </a:rPr>
            </a:br>
            <a:br>
              <a:rPr lang="en-US" sz="2800">
                <a:solidFill>
                  <a:schemeClr val="bg1"/>
                </a:solidFill>
              </a:rPr>
            </a:br>
            <a:endParaRPr lang="de-AT" sz="240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AD6581-B0C0-502B-C317-DB6FFE86A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46" y="5928769"/>
            <a:ext cx="890954" cy="890954"/>
          </a:xfrm>
          <a:prstGeom prst="rect">
            <a:avLst/>
          </a:prstGeom>
        </p:spPr>
      </p:pic>
      <p:sp>
        <p:nvSpPr>
          <p:cNvPr id="6" name="Untertitel 2">
            <a:extLst>
              <a:ext uri="{FF2B5EF4-FFF2-40B4-BE49-F238E27FC236}">
                <a16:creationId xmlns:a16="http://schemas.microsoft.com/office/drawing/2014/main" id="{BB0ABB3E-2D4B-851C-0109-56FED4691F2F}"/>
              </a:ext>
            </a:extLst>
          </p:cNvPr>
          <p:cNvSpPr txBox="1">
            <a:spLocks/>
          </p:cNvSpPr>
          <p:nvPr/>
        </p:nvSpPr>
        <p:spPr>
          <a:xfrm>
            <a:off x="9044327" y="6114503"/>
            <a:ext cx="2522184" cy="519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bg1"/>
                </a:solidFill>
              </a:rPr>
              <a:t>9th March 2024</a:t>
            </a:r>
          </a:p>
          <a:p>
            <a:r>
              <a:rPr lang="en-US" sz="3200">
                <a:solidFill>
                  <a:schemeClr val="bg1"/>
                </a:solidFill>
              </a:rPr>
              <a:t>Power BI Gebruikersdag</a:t>
            </a:r>
          </a:p>
        </p:txBody>
      </p:sp>
    </p:spTree>
    <p:extLst>
      <p:ext uri="{BB962C8B-B14F-4D97-AF65-F5344CB8AC3E}">
        <p14:creationId xmlns:p14="http://schemas.microsoft.com/office/powerpoint/2010/main" val="110232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6C9638-C3E5-12C9-593F-C38C63722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F9BD9-4AAB-E7CC-5401-55A59E99C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473" y="111157"/>
            <a:ext cx="10003605" cy="5548498"/>
          </a:xfrm>
        </p:spPr>
        <p:txBody>
          <a:bodyPr>
            <a:noAutofit/>
          </a:bodyPr>
          <a:lstStyle/>
          <a:p>
            <a:pPr algn="l"/>
            <a:r>
              <a:rPr lang="de-AT" sz="4400" err="1">
                <a:solidFill>
                  <a:schemeClr val="bg1"/>
                </a:solidFill>
              </a:rPr>
              <a:t>Three</a:t>
            </a:r>
            <a:r>
              <a:rPr lang="de-AT" sz="4400">
                <a:solidFill>
                  <a:schemeClr val="bg1"/>
                </a:solidFill>
              </a:rPr>
              <a:t> </a:t>
            </a:r>
            <a:r>
              <a:rPr lang="de-AT" sz="4400" err="1">
                <a:solidFill>
                  <a:schemeClr val="bg1"/>
                </a:solidFill>
              </a:rPr>
              <a:t>areas</a:t>
            </a:r>
            <a:r>
              <a:rPr lang="de-AT" sz="4400">
                <a:solidFill>
                  <a:schemeClr val="bg1"/>
                </a:solidFill>
              </a:rPr>
              <a:t> </a:t>
            </a:r>
            <a:r>
              <a:rPr lang="de-AT" sz="4400" err="1">
                <a:solidFill>
                  <a:schemeClr val="bg1"/>
                </a:solidFill>
              </a:rPr>
              <a:t>we</a:t>
            </a:r>
            <a:r>
              <a:rPr lang="de-AT" sz="4400">
                <a:solidFill>
                  <a:schemeClr val="bg1"/>
                </a:solidFill>
              </a:rPr>
              <a:t> will </a:t>
            </a:r>
            <a:r>
              <a:rPr lang="de-AT" sz="4400" err="1">
                <a:solidFill>
                  <a:schemeClr val="bg1"/>
                </a:solidFill>
              </a:rPr>
              <a:t>focus</a:t>
            </a:r>
            <a:r>
              <a:rPr lang="de-AT" sz="4400">
                <a:solidFill>
                  <a:schemeClr val="bg1"/>
                </a:solidFill>
              </a:rPr>
              <a:t> on</a:t>
            </a:r>
            <a:br>
              <a:rPr lang="en-CH" sz="4000">
                <a:solidFill>
                  <a:schemeClr val="bg1"/>
                </a:solidFill>
              </a:rPr>
            </a:br>
            <a:br>
              <a:rPr lang="de-AT" sz="4000">
                <a:solidFill>
                  <a:schemeClr val="bg1"/>
                </a:solidFill>
              </a:rPr>
            </a:br>
            <a:br>
              <a:rPr lang="en-CH" sz="4000">
                <a:solidFill>
                  <a:schemeClr val="bg1"/>
                </a:solidFill>
              </a:rPr>
            </a:br>
            <a:r>
              <a:rPr lang="en-CH" sz="4000">
                <a:solidFill>
                  <a:schemeClr val="bg1"/>
                </a:solidFill>
              </a:rPr>
              <a:t>-</a:t>
            </a:r>
            <a:r>
              <a:rPr lang="de-AT" sz="4000">
                <a:solidFill>
                  <a:schemeClr val="bg1"/>
                </a:solidFill>
              </a:rPr>
              <a:t>Power Query</a:t>
            </a:r>
            <a:br>
              <a:rPr lang="de-AT" sz="4000">
                <a:solidFill>
                  <a:schemeClr val="bg1"/>
                </a:solidFill>
              </a:rPr>
            </a:br>
            <a:r>
              <a:rPr lang="en-CH" sz="4000">
                <a:solidFill>
                  <a:schemeClr val="bg1"/>
                </a:solidFill>
              </a:rPr>
              <a:t>-</a:t>
            </a:r>
            <a:r>
              <a:rPr lang="de-AT" sz="4000">
                <a:solidFill>
                  <a:schemeClr val="bg1"/>
                </a:solidFill>
              </a:rPr>
              <a:t>Data </a:t>
            </a:r>
            <a:r>
              <a:rPr lang="de-AT" sz="4000" err="1">
                <a:solidFill>
                  <a:schemeClr val="bg1"/>
                </a:solidFill>
              </a:rPr>
              <a:t>modeling</a:t>
            </a:r>
            <a:r>
              <a:rPr lang="de-AT" sz="4000">
                <a:solidFill>
                  <a:schemeClr val="bg1"/>
                </a:solidFill>
              </a:rPr>
              <a:t> &amp; DAX</a:t>
            </a:r>
            <a:br>
              <a:rPr lang="en-CH" sz="4000">
                <a:solidFill>
                  <a:schemeClr val="bg1"/>
                </a:solidFill>
              </a:rPr>
            </a:br>
            <a:r>
              <a:rPr lang="en-CH" sz="4000">
                <a:solidFill>
                  <a:schemeClr val="bg1"/>
                </a:solidFill>
              </a:rPr>
              <a:t>-</a:t>
            </a:r>
            <a:r>
              <a:rPr lang="de-AT" sz="4000" err="1">
                <a:solidFill>
                  <a:schemeClr val="bg1"/>
                </a:solidFill>
              </a:rPr>
              <a:t>Visualization</a:t>
            </a:r>
            <a:br>
              <a:rPr lang="de-AT" sz="3200">
                <a:solidFill>
                  <a:schemeClr val="bg1"/>
                </a:solidFill>
              </a:rPr>
            </a:br>
            <a:br>
              <a:rPr lang="en-CH" sz="3200">
                <a:solidFill>
                  <a:schemeClr val="bg1"/>
                </a:solidFill>
              </a:rPr>
            </a:br>
            <a:br>
              <a:rPr lang="en-US" sz="2800">
                <a:solidFill>
                  <a:schemeClr val="bg1"/>
                </a:solidFill>
              </a:rPr>
            </a:br>
            <a:endParaRPr lang="de-AT" sz="240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F9CB0B3-352C-AB2D-E0F6-2B420CD048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46" y="5928769"/>
            <a:ext cx="890954" cy="890954"/>
          </a:xfrm>
          <a:prstGeom prst="rect">
            <a:avLst/>
          </a:prstGeom>
        </p:spPr>
      </p:pic>
      <p:sp>
        <p:nvSpPr>
          <p:cNvPr id="6" name="Untertitel 2">
            <a:extLst>
              <a:ext uri="{FF2B5EF4-FFF2-40B4-BE49-F238E27FC236}">
                <a16:creationId xmlns:a16="http://schemas.microsoft.com/office/drawing/2014/main" id="{864AD85F-9637-3574-6971-415E604E1DBD}"/>
              </a:ext>
            </a:extLst>
          </p:cNvPr>
          <p:cNvSpPr txBox="1">
            <a:spLocks/>
          </p:cNvSpPr>
          <p:nvPr/>
        </p:nvSpPr>
        <p:spPr>
          <a:xfrm>
            <a:off x="9044327" y="6114503"/>
            <a:ext cx="2522184" cy="519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bg1"/>
                </a:solidFill>
              </a:rPr>
              <a:t>9th March 2024</a:t>
            </a:r>
          </a:p>
          <a:p>
            <a:r>
              <a:rPr lang="en-US" sz="3200">
                <a:solidFill>
                  <a:schemeClr val="bg1"/>
                </a:solidFill>
              </a:rPr>
              <a:t>Power BI Gebruikersdag</a:t>
            </a:r>
          </a:p>
        </p:txBody>
      </p:sp>
    </p:spTree>
    <p:extLst>
      <p:ext uri="{BB962C8B-B14F-4D97-AF65-F5344CB8AC3E}">
        <p14:creationId xmlns:p14="http://schemas.microsoft.com/office/powerpoint/2010/main" val="162555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44716C-6733-D347-0D3C-32ED690EA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1F715-D2B3-DE62-025E-D664947BA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473" y="111157"/>
            <a:ext cx="10003605" cy="5548498"/>
          </a:xfrm>
        </p:spPr>
        <p:txBody>
          <a:bodyPr>
            <a:noAutofit/>
          </a:bodyPr>
          <a:lstStyle/>
          <a:p>
            <a:pPr algn="l"/>
            <a:r>
              <a:rPr lang="de-AT" sz="4000">
                <a:solidFill>
                  <a:schemeClr val="bg1"/>
                </a:solidFill>
              </a:rPr>
              <a:t>Power Query</a:t>
            </a:r>
            <a:br>
              <a:rPr lang="en-CH" sz="4000">
                <a:solidFill>
                  <a:schemeClr val="bg1"/>
                </a:solidFill>
              </a:rPr>
            </a:br>
            <a:br>
              <a:rPr lang="en-CH" sz="4000">
                <a:solidFill>
                  <a:schemeClr val="bg1"/>
                </a:solidFill>
              </a:rPr>
            </a:br>
            <a:r>
              <a:rPr lang="de-AT" sz="3200">
                <a:solidFill>
                  <a:schemeClr val="bg1"/>
                </a:solidFill>
              </a:rPr>
              <a:t>1) </a:t>
            </a:r>
            <a:r>
              <a:rPr lang="de-AT" sz="3200" err="1">
                <a:solidFill>
                  <a:schemeClr val="bg1"/>
                </a:solidFill>
              </a:rPr>
              <a:t>Only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load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what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you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really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need</a:t>
            </a:r>
            <a:r>
              <a:rPr lang="de-AT" sz="3200">
                <a:solidFill>
                  <a:schemeClr val="bg1"/>
                </a:solidFill>
              </a:rPr>
              <a:t> (</a:t>
            </a:r>
            <a:r>
              <a:rPr lang="de-AT" sz="3200" err="1">
                <a:solidFill>
                  <a:schemeClr val="bg1"/>
                </a:solidFill>
              </a:rPr>
              <a:t>theory</a:t>
            </a:r>
            <a:r>
              <a:rPr lang="de-AT" sz="3200">
                <a:solidFill>
                  <a:schemeClr val="bg1"/>
                </a:solidFill>
              </a:rPr>
              <a:t> &amp; </a:t>
            </a:r>
            <a:r>
              <a:rPr lang="de-AT" sz="3200" err="1">
                <a:solidFill>
                  <a:schemeClr val="bg1"/>
                </a:solidFill>
              </a:rPr>
              <a:t>practice</a:t>
            </a:r>
            <a:r>
              <a:rPr lang="de-AT" sz="3200">
                <a:solidFill>
                  <a:schemeClr val="bg1"/>
                </a:solidFill>
              </a:rPr>
              <a:t>)</a:t>
            </a:r>
            <a:br>
              <a:rPr lang="de-AT" sz="3200">
                <a:solidFill>
                  <a:schemeClr val="bg1"/>
                </a:solidFill>
              </a:rPr>
            </a:br>
            <a:r>
              <a:rPr lang="de-AT" sz="3200">
                <a:solidFill>
                  <a:schemeClr val="bg1"/>
                </a:solidFill>
              </a:rPr>
              <a:t>2) Query </a:t>
            </a:r>
            <a:r>
              <a:rPr lang="de-AT" sz="3200" err="1">
                <a:solidFill>
                  <a:schemeClr val="bg1"/>
                </a:solidFill>
              </a:rPr>
              <a:t>folding</a:t>
            </a:r>
            <a:br>
              <a:rPr lang="de-AT" sz="3200">
                <a:solidFill>
                  <a:schemeClr val="bg1"/>
                </a:solidFill>
              </a:rPr>
            </a:br>
            <a:r>
              <a:rPr lang="de-AT" sz="3200">
                <a:solidFill>
                  <a:schemeClr val="bg1"/>
                </a:solidFill>
              </a:rPr>
              <a:t>3) Set </a:t>
            </a:r>
            <a:r>
              <a:rPr lang="de-AT" sz="3200" err="1">
                <a:solidFill>
                  <a:schemeClr val="bg1"/>
                </a:solidFill>
              </a:rPr>
              <a:t>data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types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correctly</a:t>
            </a:r>
            <a:r>
              <a:rPr lang="de-AT" sz="3200">
                <a:solidFill>
                  <a:schemeClr val="bg1"/>
                </a:solidFill>
              </a:rPr>
              <a:t> (</a:t>
            </a:r>
            <a:r>
              <a:rPr lang="de-AT" sz="3200" err="1">
                <a:solidFill>
                  <a:schemeClr val="bg1"/>
                </a:solidFill>
              </a:rPr>
              <a:t>avoid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variants</a:t>
            </a:r>
            <a:r>
              <a:rPr lang="de-AT" sz="3200">
                <a:solidFill>
                  <a:schemeClr val="bg1"/>
                </a:solidFill>
              </a:rPr>
              <a:t> / ABC123)</a:t>
            </a:r>
            <a:br>
              <a:rPr lang="de-AT" sz="3200">
                <a:solidFill>
                  <a:schemeClr val="bg1"/>
                </a:solidFill>
              </a:rPr>
            </a:br>
            <a:r>
              <a:rPr lang="de-AT" sz="3200">
                <a:solidFill>
                  <a:schemeClr val="bg1"/>
                </a:solidFill>
              </a:rPr>
              <a:t>4) Name </a:t>
            </a:r>
            <a:r>
              <a:rPr lang="de-AT" sz="3200" err="1">
                <a:solidFill>
                  <a:schemeClr val="bg1"/>
                </a:solidFill>
              </a:rPr>
              <a:t>your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queries</a:t>
            </a:r>
            <a:r>
              <a:rPr lang="de-AT" sz="3200">
                <a:solidFill>
                  <a:schemeClr val="bg1"/>
                </a:solidFill>
              </a:rPr>
              <a:t> and </a:t>
            </a:r>
            <a:r>
              <a:rPr lang="de-AT" sz="3200" err="1">
                <a:solidFill>
                  <a:schemeClr val="bg1"/>
                </a:solidFill>
              </a:rPr>
              <a:t>use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query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groups</a:t>
            </a:r>
            <a:br>
              <a:rPr lang="de-AT" sz="3200">
                <a:solidFill>
                  <a:schemeClr val="bg1"/>
                </a:solidFill>
              </a:rPr>
            </a:br>
            <a:r>
              <a:rPr lang="de-AT" sz="3200">
                <a:solidFill>
                  <a:schemeClr val="bg1"/>
                </a:solidFill>
              </a:rPr>
              <a:t>5) </a:t>
            </a:r>
            <a:r>
              <a:rPr lang="en-US" sz="3200">
                <a:solidFill>
                  <a:schemeClr val="bg1"/>
                </a:solidFill>
              </a:rPr>
              <a:t>Name transformation steps and comment intent</a:t>
            </a: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6) Reduce number of steps - use functions and parameters</a:t>
            </a: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7) Use </a:t>
            </a:r>
            <a:r>
              <a:rPr lang="en-US" sz="3200" err="1">
                <a:solidFill>
                  <a:schemeClr val="bg1"/>
                </a:solidFill>
              </a:rPr>
              <a:t>RemoveOtherColumns</a:t>
            </a:r>
            <a:r>
              <a:rPr lang="en-US" sz="3200">
                <a:solidFill>
                  <a:schemeClr val="bg1"/>
                </a:solidFill>
              </a:rPr>
              <a:t> instead of </a:t>
            </a:r>
            <a:r>
              <a:rPr lang="en-US" sz="3200" err="1">
                <a:solidFill>
                  <a:schemeClr val="bg1"/>
                </a:solidFill>
              </a:rPr>
              <a:t>RemoveColumns</a:t>
            </a:r>
            <a:br>
              <a:rPr lang="en-CH" sz="3200">
                <a:solidFill>
                  <a:schemeClr val="bg1"/>
                </a:solidFill>
              </a:rPr>
            </a:br>
            <a:endParaRPr lang="de-AT" sz="240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70C53B1-50F5-C1BC-B141-ED8B8E65D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46" y="5928769"/>
            <a:ext cx="890954" cy="890954"/>
          </a:xfrm>
          <a:prstGeom prst="rect">
            <a:avLst/>
          </a:prstGeom>
        </p:spPr>
      </p:pic>
      <p:sp>
        <p:nvSpPr>
          <p:cNvPr id="6" name="Untertitel 2">
            <a:extLst>
              <a:ext uri="{FF2B5EF4-FFF2-40B4-BE49-F238E27FC236}">
                <a16:creationId xmlns:a16="http://schemas.microsoft.com/office/drawing/2014/main" id="{B242869A-1036-F271-6515-3560EF08D3C2}"/>
              </a:ext>
            </a:extLst>
          </p:cNvPr>
          <p:cNvSpPr txBox="1">
            <a:spLocks/>
          </p:cNvSpPr>
          <p:nvPr/>
        </p:nvSpPr>
        <p:spPr>
          <a:xfrm>
            <a:off x="9044327" y="6114503"/>
            <a:ext cx="2522184" cy="519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bg1"/>
                </a:solidFill>
              </a:rPr>
              <a:t>9th March 2024</a:t>
            </a:r>
          </a:p>
          <a:p>
            <a:r>
              <a:rPr lang="en-US" sz="3200">
                <a:solidFill>
                  <a:schemeClr val="bg1"/>
                </a:solidFill>
              </a:rPr>
              <a:t>Power BI Gebruikersdag</a:t>
            </a:r>
          </a:p>
        </p:txBody>
      </p:sp>
    </p:spTree>
    <p:extLst>
      <p:ext uri="{BB962C8B-B14F-4D97-AF65-F5344CB8AC3E}">
        <p14:creationId xmlns:p14="http://schemas.microsoft.com/office/powerpoint/2010/main" val="2081607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D6855-A223-DE5E-9AC1-8FAB21870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890F9-54A9-66B4-40EC-8C03457C6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473" y="111157"/>
            <a:ext cx="10003605" cy="6708566"/>
          </a:xfrm>
        </p:spPr>
        <p:txBody>
          <a:bodyPr>
            <a:noAutofit/>
          </a:bodyPr>
          <a:lstStyle/>
          <a:p>
            <a:pPr algn="l"/>
            <a:r>
              <a:rPr lang="de-AT" sz="4000">
                <a:solidFill>
                  <a:schemeClr val="bg1"/>
                </a:solidFill>
              </a:rPr>
              <a:t>Data </a:t>
            </a:r>
            <a:r>
              <a:rPr lang="de-AT" sz="4000" err="1">
                <a:solidFill>
                  <a:schemeClr val="bg1"/>
                </a:solidFill>
              </a:rPr>
              <a:t>modeling</a:t>
            </a:r>
            <a:r>
              <a:rPr lang="de-AT" sz="4000">
                <a:solidFill>
                  <a:schemeClr val="bg1"/>
                </a:solidFill>
              </a:rPr>
              <a:t> &amp; DAX</a:t>
            </a:r>
            <a:br>
              <a:rPr lang="en-CH" sz="4000">
                <a:solidFill>
                  <a:schemeClr val="bg1"/>
                </a:solidFill>
              </a:rPr>
            </a:br>
            <a:br>
              <a:rPr lang="en-CH" sz="4000">
                <a:solidFill>
                  <a:schemeClr val="bg1"/>
                </a:solidFill>
              </a:rPr>
            </a:br>
            <a:r>
              <a:rPr lang="de-AT" sz="3200">
                <a:solidFill>
                  <a:schemeClr val="bg1"/>
                </a:solidFill>
              </a:rPr>
              <a:t>1) Deactivate Auto Date/Time</a:t>
            </a:r>
            <a:br>
              <a:rPr lang="de-AT" sz="3200">
                <a:solidFill>
                  <a:schemeClr val="bg1"/>
                </a:solidFill>
              </a:rPr>
            </a:br>
            <a:r>
              <a:rPr lang="de-AT" sz="3200">
                <a:solidFill>
                  <a:schemeClr val="bg1"/>
                </a:solidFill>
              </a:rPr>
              <a:t>2) Star </a:t>
            </a:r>
            <a:r>
              <a:rPr lang="de-AT" sz="3200" err="1">
                <a:solidFill>
                  <a:schemeClr val="bg1"/>
                </a:solidFill>
              </a:rPr>
              <a:t>schema</a:t>
            </a:r>
            <a:r>
              <a:rPr lang="de-AT" sz="3200">
                <a:solidFill>
                  <a:schemeClr val="bg1"/>
                </a:solidFill>
              </a:rPr>
              <a:t> (</a:t>
            </a:r>
            <a:r>
              <a:rPr lang="de-AT" sz="3200" err="1">
                <a:solidFill>
                  <a:schemeClr val="bg1"/>
                </a:solidFill>
              </a:rPr>
              <a:t>theory</a:t>
            </a:r>
            <a:r>
              <a:rPr lang="de-AT" sz="3200">
                <a:solidFill>
                  <a:schemeClr val="bg1"/>
                </a:solidFill>
              </a:rPr>
              <a:t> &amp; </a:t>
            </a:r>
            <a:r>
              <a:rPr lang="de-AT" sz="3200" err="1">
                <a:solidFill>
                  <a:schemeClr val="bg1"/>
                </a:solidFill>
              </a:rPr>
              <a:t>practice</a:t>
            </a:r>
            <a:r>
              <a:rPr lang="de-AT" sz="3200">
                <a:solidFill>
                  <a:schemeClr val="bg1"/>
                </a:solidFill>
              </a:rPr>
              <a:t>)</a:t>
            </a:r>
            <a:br>
              <a:rPr lang="de-AT" sz="3200">
                <a:solidFill>
                  <a:schemeClr val="bg1"/>
                </a:solidFill>
              </a:rPr>
            </a:br>
            <a:r>
              <a:rPr lang="de-AT" sz="3200">
                <a:solidFill>
                  <a:schemeClr val="bg1"/>
                </a:solidFill>
              </a:rPr>
              <a:t>3) </a:t>
            </a:r>
            <a:r>
              <a:rPr lang="de-AT" sz="3200" err="1">
                <a:solidFill>
                  <a:schemeClr val="bg1"/>
                </a:solidFill>
              </a:rPr>
              <a:t>Avoid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en-CH" sz="3200">
                <a:solidFill>
                  <a:schemeClr val="bg1"/>
                </a:solidFill>
              </a:rPr>
              <a:t>M:N </a:t>
            </a:r>
            <a:r>
              <a:rPr lang="de-AT" sz="3200" err="1">
                <a:solidFill>
                  <a:schemeClr val="bg1"/>
                </a:solidFill>
              </a:rPr>
              <a:t>relationships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en-CH" sz="3200">
                <a:solidFill>
                  <a:schemeClr val="bg1"/>
                </a:solidFill>
              </a:rPr>
              <a:t>and </a:t>
            </a:r>
            <a:r>
              <a:rPr lang="de-AT" sz="3200">
                <a:solidFill>
                  <a:schemeClr val="bg1"/>
                </a:solidFill>
              </a:rPr>
              <a:t>bi-</a:t>
            </a:r>
            <a:r>
              <a:rPr lang="de-AT" sz="3200" err="1">
                <a:solidFill>
                  <a:schemeClr val="bg1"/>
                </a:solidFill>
              </a:rPr>
              <a:t>directional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filters</a:t>
            </a:r>
            <a:br>
              <a:rPr lang="de-AT" sz="3200">
                <a:solidFill>
                  <a:schemeClr val="bg1"/>
                </a:solidFill>
              </a:rPr>
            </a:br>
            <a:r>
              <a:rPr lang="de-AT" sz="3200">
                <a:solidFill>
                  <a:schemeClr val="bg1"/>
                </a:solidFill>
              </a:rPr>
              <a:t>4) </a:t>
            </a:r>
            <a:r>
              <a:rPr lang="de-AT" sz="3200" err="1">
                <a:solidFill>
                  <a:schemeClr val="bg1"/>
                </a:solidFill>
              </a:rPr>
              <a:t>Avoid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calculated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columns</a:t>
            </a:r>
            <a:r>
              <a:rPr lang="de-AT" sz="3200">
                <a:solidFill>
                  <a:schemeClr val="bg1"/>
                </a:solidFill>
              </a:rPr>
              <a:t> and</a:t>
            </a:r>
            <a:r>
              <a:rPr lang="en-CH" sz="3200">
                <a:solidFill>
                  <a:schemeClr val="bg1"/>
                </a:solidFill>
              </a:rPr>
              <a:t> costly virtual </a:t>
            </a:r>
            <a:r>
              <a:rPr lang="de-AT" sz="3200" err="1">
                <a:solidFill>
                  <a:schemeClr val="bg1"/>
                </a:solidFill>
              </a:rPr>
              <a:t>tables</a:t>
            </a:r>
            <a:br>
              <a:rPr lang="de-AT" sz="3200">
                <a:solidFill>
                  <a:schemeClr val="bg1"/>
                </a:solidFill>
              </a:rPr>
            </a:br>
            <a:r>
              <a:rPr lang="de-AT" sz="3200">
                <a:solidFill>
                  <a:schemeClr val="bg1"/>
                </a:solidFill>
              </a:rPr>
              <a:t>5) Be </a:t>
            </a:r>
            <a:r>
              <a:rPr lang="de-AT" sz="3200" err="1">
                <a:solidFill>
                  <a:schemeClr val="bg1"/>
                </a:solidFill>
              </a:rPr>
              <a:t>careful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with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iterator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functions</a:t>
            </a:r>
            <a:r>
              <a:rPr lang="de-AT" sz="3200">
                <a:solidFill>
                  <a:schemeClr val="bg1"/>
                </a:solidFill>
              </a:rPr>
              <a:t> in DAX</a:t>
            </a:r>
            <a:br>
              <a:rPr lang="de-AT" sz="3200">
                <a:solidFill>
                  <a:schemeClr val="bg1"/>
                </a:solidFill>
              </a:rPr>
            </a:br>
            <a:r>
              <a:rPr lang="de-AT" sz="3200">
                <a:solidFill>
                  <a:schemeClr val="bg1"/>
                </a:solidFill>
              </a:rPr>
              <a:t>6) </a:t>
            </a:r>
            <a:r>
              <a:rPr lang="de-AT" sz="3200" err="1">
                <a:solidFill>
                  <a:schemeClr val="bg1"/>
                </a:solidFill>
              </a:rPr>
              <a:t>No</a:t>
            </a:r>
            <a:r>
              <a:rPr lang="de-AT" sz="3200">
                <a:solidFill>
                  <a:schemeClr val="bg1"/>
                </a:solidFill>
              </a:rPr>
              <a:t> expensive </a:t>
            </a:r>
            <a:r>
              <a:rPr lang="de-AT" sz="3200" err="1">
                <a:solidFill>
                  <a:schemeClr val="bg1"/>
                </a:solidFill>
              </a:rPr>
              <a:t>calculations</a:t>
            </a:r>
            <a:r>
              <a:rPr lang="de-AT" sz="3200">
                <a:solidFill>
                  <a:schemeClr val="bg1"/>
                </a:solidFill>
              </a:rPr>
              <a:t> on high </a:t>
            </a:r>
            <a:r>
              <a:rPr lang="de-AT" sz="3200" err="1">
                <a:solidFill>
                  <a:schemeClr val="bg1"/>
                </a:solidFill>
              </a:rPr>
              <a:t>cardinality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columns</a:t>
            </a:r>
            <a:br>
              <a:rPr lang="de-AT" sz="3200">
                <a:solidFill>
                  <a:schemeClr val="bg1"/>
                </a:solidFill>
              </a:rPr>
            </a:br>
            <a:r>
              <a:rPr lang="de-AT" sz="3200">
                <a:solidFill>
                  <a:schemeClr val="bg1"/>
                </a:solidFill>
              </a:rPr>
              <a:t>7) Create a </a:t>
            </a:r>
            <a:r>
              <a:rPr lang="de-AT" sz="3200" err="1">
                <a:solidFill>
                  <a:schemeClr val="bg1"/>
                </a:solidFill>
              </a:rPr>
              <a:t>custom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measure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table</a:t>
            </a:r>
            <a:r>
              <a:rPr lang="de-AT" sz="3200">
                <a:solidFill>
                  <a:schemeClr val="bg1"/>
                </a:solidFill>
              </a:rPr>
              <a:t> (_</a:t>
            </a:r>
            <a:r>
              <a:rPr lang="de-AT" sz="3200" err="1">
                <a:solidFill>
                  <a:schemeClr val="bg1"/>
                </a:solidFill>
              </a:rPr>
              <a:t>Measures</a:t>
            </a:r>
            <a:r>
              <a:rPr lang="de-AT" sz="3200">
                <a:solidFill>
                  <a:schemeClr val="bg1"/>
                </a:solidFill>
              </a:rPr>
              <a:t>)</a:t>
            </a:r>
            <a:br>
              <a:rPr lang="de-AT" sz="3200">
                <a:solidFill>
                  <a:schemeClr val="bg1"/>
                </a:solidFill>
              </a:rPr>
            </a:br>
            <a:r>
              <a:rPr lang="de-AT" sz="3200">
                <a:solidFill>
                  <a:schemeClr val="bg1"/>
                </a:solidFill>
              </a:rPr>
              <a:t>8) Use </a:t>
            </a:r>
            <a:r>
              <a:rPr lang="de-AT" sz="3200" err="1">
                <a:solidFill>
                  <a:schemeClr val="bg1"/>
                </a:solidFill>
              </a:rPr>
              <a:t>field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parameters</a:t>
            </a:r>
            <a:r>
              <a:rPr lang="de-AT" sz="3200">
                <a:solidFill>
                  <a:schemeClr val="bg1"/>
                </a:solidFill>
              </a:rPr>
              <a:t> and </a:t>
            </a:r>
            <a:r>
              <a:rPr lang="de-AT" sz="3200" err="1">
                <a:solidFill>
                  <a:schemeClr val="bg1"/>
                </a:solidFill>
              </a:rPr>
              <a:t>calculation</a:t>
            </a:r>
            <a:r>
              <a:rPr lang="de-AT" sz="3200">
                <a:solidFill>
                  <a:schemeClr val="bg1"/>
                </a:solidFill>
              </a:rPr>
              <a:t> </a:t>
            </a:r>
            <a:r>
              <a:rPr lang="de-AT" sz="3200" err="1">
                <a:solidFill>
                  <a:schemeClr val="bg1"/>
                </a:solidFill>
              </a:rPr>
              <a:t>groups</a:t>
            </a:r>
            <a:br>
              <a:rPr lang="en-CH" sz="3200">
                <a:solidFill>
                  <a:schemeClr val="bg1"/>
                </a:solidFill>
              </a:rPr>
            </a:br>
            <a:br>
              <a:rPr lang="de-AT" sz="2000">
                <a:solidFill>
                  <a:schemeClr val="bg1"/>
                </a:solidFill>
              </a:rPr>
            </a:br>
            <a:r>
              <a:rPr lang="de-AT" sz="2400">
                <a:solidFill>
                  <a:schemeClr val="bg1"/>
                </a:solidFill>
              </a:rPr>
              <a:t>More: </a:t>
            </a:r>
            <a:r>
              <a:rPr lang="de-AT" sz="2400" err="1">
                <a:solidFill>
                  <a:schemeClr val="bg1"/>
                </a:solidFill>
              </a:rPr>
              <a:t>Organize</a:t>
            </a:r>
            <a:r>
              <a:rPr lang="de-AT" sz="2400">
                <a:solidFill>
                  <a:schemeClr val="bg1"/>
                </a:solidFill>
              </a:rPr>
              <a:t> </a:t>
            </a:r>
            <a:r>
              <a:rPr lang="de-AT" sz="2400" err="1">
                <a:solidFill>
                  <a:schemeClr val="bg1"/>
                </a:solidFill>
              </a:rPr>
              <a:t>model</a:t>
            </a:r>
            <a:r>
              <a:rPr lang="de-AT" sz="2400">
                <a:solidFill>
                  <a:schemeClr val="bg1"/>
                </a:solidFill>
              </a:rPr>
              <a:t> in </a:t>
            </a:r>
            <a:r>
              <a:rPr lang="de-AT" sz="2400" err="1">
                <a:solidFill>
                  <a:schemeClr val="bg1"/>
                </a:solidFill>
              </a:rPr>
              <a:t>tabs</a:t>
            </a:r>
            <a:r>
              <a:rPr lang="de-AT" sz="2400">
                <a:solidFill>
                  <a:schemeClr val="bg1"/>
                </a:solidFill>
              </a:rPr>
              <a:t>, </a:t>
            </a:r>
            <a:r>
              <a:rPr lang="de-AT" sz="2400" err="1">
                <a:solidFill>
                  <a:schemeClr val="bg1"/>
                </a:solidFill>
              </a:rPr>
              <a:t>hide</a:t>
            </a:r>
            <a:r>
              <a:rPr lang="de-AT" sz="2400">
                <a:solidFill>
                  <a:schemeClr val="bg1"/>
                </a:solidFill>
              </a:rPr>
              <a:t> </a:t>
            </a:r>
            <a:r>
              <a:rPr lang="de-AT" sz="2400" err="1">
                <a:solidFill>
                  <a:schemeClr val="bg1"/>
                </a:solidFill>
              </a:rPr>
              <a:t>keys</a:t>
            </a:r>
            <a:r>
              <a:rPr lang="de-AT" sz="2400">
                <a:solidFill>
                  <a:schemeClr val="bg1"/>
                </a:solidFill>
              </a:rPr>
              <a:t> and </a:t>
            </a:r>
            <a:r>
              <a:rPr lang="de-AT" sz="2400" err="1">
                <a:solidFill>
                  <a:schemeClr val="bg1"/>
                </a:solidFill>
              </a:rPr>
              <a:t>other</a:t>
            </a:r>
            <a:r>
              <a:rPr lang="de-AT" sz="2400">
                <a:solidFill>
                  <a:schemeClr val="bg1"/>
                </a:solidFill>
              </a:rPr>
              <a:t> </a:t>
            </a:r>
            <a:r>
              <a:rPr lang="de-AT" sz="2400" err="1">
                <a:solidFill>
                  <a:schemeClr val="bg1"/>
                </a:solidFill>
              </a:rPr>
              <a:t>columns</a:t>
            </a:r>
            <a:r>
              <a:rPr lang="de-AT" sz="2400">
                <a:solidFill>
                  <a:schemeClr val="bg1"/>
                </a:solidFill>
              </a:rPr>
              <a:t>, </a:t>
            </a:r>
            <a:r>
              <a:rPr lang="de-AT" sz="2400" err="1">
                <a:solidFill>
                  <a:schemeClr val="bg1"/>
                </a:solidFill>
              </a:rPr>
              <a:t>format</a:t>
            </a:r>
            <a:r>
              <a:rPr lang="de-AT" sz="2400">
                <a:solidFill>
                  <a:schemeClr val="bg1"/>
                </a:solidFill>
              </a:rPr>
              <a:t> </a:t>
            </a:r>
            <a:r>
              <a:rPr lang="de-AT" sz="2400" err="1">
                <a:solidFill>
                  <a:schemeClr val="bg1"/>
                </a:solidFill>
              </a:rPr>
              <a:t>your</a:t>
            </a:r>
            <a:r>
              <a:rPr lang="de-AT" sz="2400">
                <a:solidFill>
                  <a:schemeClr val="bg1"/>
                </a:solidFill>
              </a:rPr>
              <a:t> DAX and </a:t>
            </a:r>
            <a:r>
              <a:rPr lang="de-AT" sz="2400" err="1">
                <a:solidFill>
                  <a:schemeClr val="bg1"/>
                </a:solidFill>
              </a:rPr>
              <a:t>comment</a:t>
            </a:r>
            <a:r>
              <a:rPr lang="de-AT" sz="2400">
                <a:solidFill>
                  <a:schemeClr val="bg1"/>
                </a:solidFill>
              </a:rPr>
              <a:t> out </a:t>
            </a:r>
            <a:r>
              <a:rPr lang="de-AT" sz="2400" err="1">
                <a:solidFill>
                  <a:schemeClr val="bg1"/>
                </a:solidFill>
              </a:rPr>
              <a:t>your</a:t>
            </a:r>
            <a:r>
              <a:rPr lang="de-AT" sz="2400">
                <a:solidFill>
                  <a:schemeClr val="bg1"/>
                </a:solidFill>
              </a:rPr>
              <a:t> </a:t>
            </a:r>
            <a:r>
              <a:rPr lang="de-AT" sz="2400" err="1">
                <a:solidFill>
                  <a:schemeClr val="bg1"/>
                </a:solidFill>
              </a:rPr>
              <a:t>measures</a:t>
            </a:r>
            <a:br>
              <a:rPr lang="en-US" sz="2800">
                <a:solidFill>
                  <a:schemeClr val="bg1"/>
                </a:solidFill>
              </a:rPr>
            </a:br>
            <a:endParaRPr lang="de-AT" sz="240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158921-B800-28AC-81C8-82B729310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46" y="5928769"/>
            <a:ext cx="890954" cy="890954"/>
          </a:xfrm>
          <a:prstGeom prst="rect">
            <a:avLst/>
          </a:prstGeom>
        </p:spPr>
      </p:pic>
      <p:sp>
        <p:nvSpPr>
          <p:cNvPr id="6" name="Untertitel 2">
            <a:extLst>
              <a:ext uri="{FF2B5EF4-FFF2-40B4-BE49-F238E27FC236}">
                <a16:creationId xmlns:a16="http://schemas.microsoft.com/office/drawing/2014/main" id="{9ACFAD13-2031-D862-BAF3-2FB5389DDAE6}"/>
              </a:ext>
            </a:extLst>
          </p:cNvPr>
          <p:cNvSpPr txBox="1">
            <a:spLocks/>
          </p:cNvSpPr>
          <p:nvPr/>
        </p:nvSpPr>
        <p:spPr>
          <a:xfrm>
            <a:off x="9044327" y="6114503"/>
            <a:ext cx="2522184" cy="519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bg1"/>
                </a:solidFill>
              </a:rPr>
              <a:t>9th March 2024</a:t>
            </a:r>
          </a:p>
          <a:p>
            <a:r>
              <a:rPr lang="en-US" sz="3200">
                <a:solidFill>
                  <a:schemeClr val="bg1"/>
                </a:solidFill>
              </a:rPr>
              <a:t>Power BI Gebruikersdag</a:t>
            </a:r>
          </a:p>
        </p:txBody>
      </p:sp>
    </p:spTree>
    <p:extLst>
      <p:ext uri="{BB962C8B-B14F-4D97-AF65-F5344CB8AC3E}">
        <p14:creationId xmlns:p14="http://schemas.microsoft.com/office/powerpoint/2010/main" val="4122565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19f8a28-b40d-487c-a90a-5cf9dce2e187}" enabled="0" method="" siteId="{319f8a28-b40d-487c-a90a-5cf9dce2e18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1641</Words>
  <Application>Microsoft Office PowerPoint</Application>
  <PresentationFormat>Widescreen</PresentationFormat>
  <Paragraphs>101</Paragraphs>
  <Slides>15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Office</vt:lpstr>
      <vt:lpstr>PowerPoint Presentation</vt:lpstr>
      <vt:lpstr>Best practices for developing Power BI reports</vt:lpstr>
      <vt:lpstr>   Best practices for developing Power BI reports   What to expect?  -Why should I care? -Power Query -Data modeling &amp; DAX -Visualization -Demo (if there is time) </vt:lpstr>
      <vt:lpstr>   Best practices for developing Power BI reports   What this session is not about:  -Providing a list of all best practices -Telling you exactly what to do -One fit all approach   </vt:lpstr>
      <vt:lpstr>PowerPoint Presentation</vt:lpstr>
      <vt:lpstr>Why should I care?  -Clean, performant, long lasting report -Who are best practices actually for? -Reusability, documentation -Community standard (subjective, no 10 commandments) -Constantly evolving and improving -Goal vs. reality  </vt:lpstr>
      <vt:lpstr>Three areas we will focus on   -Power Query -Data modeling &amp; DAX -Visualization   </vt:lpstr>
      <vt:lpstr>Power Query  1) Only load what you really need (theory &amp; practice) 2) Query folding 3) Set data types correctly (avoid variants / ABC123) 4) Name your queries and use query groups 5) Name transformation steps and comment intent 6) Reduce number of steps - use functions and parameters 7) Use RemoveOtherColumns instead of RemoveColumns </vt:lpstr>
      <vt:lpstr>Data modeling &amp; DAX  1) Deactivate Auto Date/Time 2) Star schema (theory &amp; practice) 3) Avoid M:N relationships and bi-directional filters 4) Avoid calculated columns and costly virtual tables 5) Be careful with iterator functions in DAX 6) No expensive calculations on high cardinality columns 7) Create a custom measure table (_Measures) 8) Use field parameters and calculation groups  More: Organize model in tabs, hide keys and other columns, format your DAX and comment out your measures </vt:lpstr>
      <vt:lpstr>Visualization  1) Limit number of visuals 2) I hate pie &amp; donut charts 3) Find nice color patterns and dont use too many colors 4) Use custom visuals with care 5) Do not always turn on all visual headers 6) Set a clear standard for where your filters are 7) Show users where tooltips are used   More: Organize visuals in groups, TopN for tables </vt:lpstr>
      <vt:lpstr>    It‘s demo time     </vt:lpstr>
      <vt:lpstr>Session evaluation</vt:lpstr>
      <vt:lpstr>PowerPoint Presentation</vt:lpstr>
      <vt:lpstr>PowerPoint Presentation</vt:lpstr>
      <vt:lpstr>Best practices   -Build a star schema  -Try to avoid bi-directional filters and many to many relationships  -Use tricks like “IsAvailableInMdx” setting in the tabular model  -Organize your measures well  -Only load columns you need – I know it is hard…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Brunner BI</dc:title>
  <dc:creator>G</dc:creator>
  <cp:lastModifiedBy>Gregor Brunner</cp:lastModifiedBy>
  <cp:revision>2</cp:revision>
  <dcterms:created xsi:type="dcterms:W3CDTF">2021-10-31T06:52:26Z</dcterms:created>
  <dcterms:modified xsi:type="dcterms:W3CDTF">2024-03-07T12:13:31Z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2023-11-13T09:14:46Z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9d81695a-a9a6-4b43-8234-e6cd574d12f4</vt:lpwstr>
  </property>
  <property fmtid="{D5CDD505-2E9C-101B-9397-08002B2CF9AE}" pid="7" name="MSIP_Label_defa4170-0d19-0005-0004-bc88714345d2_ActionId">
    <vt:lpwstr>3fbe39f0-2b7a-4941-8d02-9f27532662c2</vt:lpwstr>
  </property>
  <property fmtid="{D5CDD505-2E9C-101B-9397-08002B2CF9AE}" pid="8" name="MSIP_Label_defa4170-0d19-0005-0004-bc88714345d2_ContentBits">
    <vt:lpwstr>0</vt:lpwstr>
  </property>
</Properties>
</file>