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110_C3A2C5C6.xml" ContentType="application/vnd.ms-powerpoint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modernComment_121_CEB320EC.xml" ContentType="application/vnd.ms-powerpoint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64" r:id="rId5"/>
    <p:sldId id="273" r:id="rId6"/>
    <p:sldId id="274" r:id="rId7"/>
    <p:sldId id="272" r:id="rId8"/>
    <p:sldId id="290" r:id="rId9"/>
    <p:sldId id="289" r:id="rId10"/>
    <p:sldId id="277" r:id="rId11"/>
    <p:sldId id="278" r:id="rId12"/>
    <p:sldId id="279" r:id="rId13"/>
    <p:sldId id="288" r:id="rId14"/>
    <p:sldId id="280" r:id="rId15"/>
    <p:sldId id="287" r:id="rId16"/>
    <p:sldId id="284" r:id="rId17"/>
    <p:sldId id="286" r:id="rId18"/>
    <p:sldId id="285" r:id="rId19"/>
    <p:sldId id="270" r:id="rId20"/>
    <p:sldId id="271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oelichting" id="{F83D3667-AD78-4951-8BD1-77B6A5288ECC}">
          <p14:sldIdLst/>
        </p14:section>
        <p14:section name="Openingsslide" id="{78E5389A-0F6A-44AC-8353-54A3FCCC18E7}">
          <p14:sldIdLst>
            <p14:sldId id="264"/>
          </p14:sldIdLst>
        </p14:section>
        <p14:section name="Content" id="{87DB367C-CD6D-49A8-937D-3207518EFEAC}">
          <p14:sldIdLst>
            <p14:sldId id="273"/>
            <p14:sldId id="274"/>
            <p14:sldId id="272"/>
            <p14:sldId id="290"/>
            <p14:sldId id="289"/>
            <p14:sldId id="277"/>
            <p14:sldId id="278"/>
            <p14:sldId id="279"/>
            <p14:sldId id="288"/>
            <p14:sldId id="280"/>
            <p14:sldId id="287"/>
            <p14:sldId id="284"/>
            <p14:sldId id="286"/>
            <p14:sldId id="285"/>
          </p14:sldIdLst>
        </p14:section>
        <p14:section name="Evaluation QR" id="{F6EF2391-635B-449E-BCFC-5F39C1D927C2}">
          <p14:sldIdLst>
            <p14:sldId id="270"/>
          </p14:sldIdLst>
        </p14:section>
        <p14:section name="partnerslide" id="{03F7539A-5320-4B2A-AB62-C6F13B30ABCF}">
          <p14:sldIdLst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pos="325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D1A84BC-26E7-A6ED-6741-180344B08804}" name="Laut van de Sanden | Kasparov" initials="LvdS|K" userId="S::Lautvandesanden@kasparov.nl::5aa39e33-b17c-4f91-b032-1f70a5b8aac7" providerId="AD"/>
  <p188:author id="{CC82CEDC-F228-7938-B3E1-D97FEE194DA5}" name="Nick van Dorst | Kasparov" initials="Nv" userId="S::nickvandorst@kasparov-financials.nl::ae72520c-4cfa-4b57-af42-d0ae636adc1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3963"/>
    <a:srgbClr val="F2C811"/>
    <a:srgbClr val="FFFFFF"/>
    <a:srgbClr val="197278"/>
    <a:srgbClr val="4668C5"/>
    <a:srgbClr val="C94F0F"/>
    <a:srgbClr val="B60064"/>
    <a:srgbClr val="DDDAD7"/>
    <a:srgbClr val="F3F2F1"/>
    <a:srgbClr val="1223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664" autoAdjust="0"/>
  </p:normalViewPr>
  <p:slideViewPr>
    <p:cSldViewPr snapToGrid="0">
      <p:cViewPr varScale="1">
        <p:scale>
          <a:sx n="104" d="100"/>
          <a:sy n="104" d="100"/>
        </p:scale>
        <p:origin x="1157" y="82"/>
      </p:cViewPr>
      <p:guideLst>
        <p:guide pos="325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8/10/relationships/authors" Target="authors.xml"/></Relationships>
</file>

<file path=ppt/comments/modernComment_110_C3A2C5C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39BB904-94F1-4B0A-9560-151FA68E1DBE}" authorId="{DD1A84BC-26E7-A6ED-6741-180344B08804}" created="2024-03-07T14:17:59.62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282224582" sldId="272"/>
      <ac:spMk id="17" creationId="{9A763C95-842B-73CA-C6EB-F5757E35D6E6}"/>
      <ac:txMk cp="0" len="87">
        <ac:context len="88" hash="3349538751"/>
      </ac:txMk>
    </ac:txMkLst>
    <p188:txBody>
      <a:bodyPr/>
      <a:lstStyle/>
      <a:p>
        <a:r>
          <a:rPr lang="nl-NL"/>
          <a:t>Hier proberen wat plaatjes/ krantenkoppen toe te voegen om het verhaal aan op te hangen</a:t>
        </a:r>
      </a:p>
    </p188:txBody>
  </p188:cm>
</p188:cmLst>
</file>

<file path=ppt/comments/modernComment_121_CEB320E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55CE0BF-F05F-47DA-A664-6DB974555ABE}" authorId="{CC82CEDC-F228-7938-B3E1-D97FEE194DA5}" created="2024-02-28T09:45:29.86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467845868" sldId="289"/>
      <ac:spMk id="3" creationId="{914382E3-182F-1BFC-EACF-96AEA226A781}"/>
      <ac:txMk cp="0" len="30">
        <ac:context len="34" hash="3519514960"/>
      </ac:txMk>
    </ac:txMkLst>
    <p188:pos x="3775051" y="209431"/>
    <p188:txBody>
      <a:bodyPr/>
      <a:lstStyle/>
      <a:p>
        <a:r>
          <a:rPr lang="nl-NL"/>
          <a:t>Toelichting op DTAP, neemt dit mee in het verhaal bij toelichting op het proces. Daarbij dat je wijzigingen published op dev &gt; test &gt; A/P
Ook het twee ogen principe.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FEAD2-885F-486B-A1A7-9BCEEFE6D148}" type="datetimeFigureOut">
              <a:rPr lang="nl-NL" smtClean="0"/>
              <a:t>7-3-2024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F4446-FBC4-4EBA-B248-5F181DB041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7480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microsoft.com/nl-nl/power-bi/enterprise/service-premium-connect-tools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Speaker: Patrick</a:t>
            </a:r>
          </a:p>
          <a:p>
            <a:r>
              <a:rPr lang="nl-NL" dirty="0"/>
              <a:t>Intro:</a:t>
            </a:r>
          </a:p>
          <a:p>
            <a:r>
              <a:rPr lang="nl-NL" dirty="0"/>
              <a:t>- Benoem de sessie &amp; Het doel</a:t>
            </a:r>
          </a:p>
          <a:p>
            <a:r>
              <a:rPr lang="nl-NL" dirty="0"/>
              <a:t>- Benoem enkele praktijkvoorbeelden.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F4446-FBC4-4EBA-B248-5F181DB0410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3635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8A14C7-2945-E6FD-D62B-8C257C237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D71800D-742B-2C27-39DA-1524AA908E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A376782F-15A0-3637-84A6-B143278E87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Speaker: Patrick</a:t>
            </a:r>
          </a:p>
          <a:p>
            <a:endParaRPr lang="nl-NL" dirty="0"/>
          </a:p>
          <a:p>
            <a:r>
              <a:rPr lang="nl-NL" dirty="0" err="1"/>
              <a:t>Notes</a:t>
            </a:r>
            <a:r>
              <a:rPr lang="nl-NL" dirty="0"/>
              <a:t>:</a:t>
            </a:r>
          </a:p>
          <a:p>
            <a:r>
              <a:rPr lang="nl-NL" dirty="0"/>
              <a:t>- ALM log maken – laten zien bij dataset </a:t>
            </a:r>
            <a:r>
              <a:rPr lang="nl-NL" dirty="0" err="1"/>
              <a:t>refresh</a:t>
            </a:r>
            <a:endParaRPr lang="nl-NL" dirty="0"/>
          </a:p>
          <a:p>
            <a:r>
              <a:rPr lang="nl-NL" dirty="0"/>
              <a:t>- Alleen selecteren op skip </a:t>
            </a:r>
            <a:r>
              <a:rPr lang="nl-NL" dirty="0" err="1"/>
              <a:t>objects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same</a:t>
            </a:r>
            <a:r>
              <a:rPr lang="nl-NL" dirty="0"/>
              <a:t> </a:t>
            </a:r>
            <a:r>
              <a:rPr lang="nl-NL" dirty="0" err="1"/>
              <a:t>definition</a:t>
            </a:r>
            <a:endParaRPr lang="nl-NL" dirty="0"/>
          </a:p>
          <a:p>
            <a:r>
              <a:rPr lang="nl-NL" dirty="0"/>
              <a:t>-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F724D80-E3A6-CA25-9D27-F58017BE75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F4446-FBC4-4EBA-B248-5F181DB0410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8641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Speaker: Nick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F4446-FBC4-4EBA-B248-5F181DB0410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97947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Speaker: Nick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F4446-FBC4-4EBA-B248-5F181DB04107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2932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Speaker: Nick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F4446-FBC4-4EBA-B248-5F181DB0410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1136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Speaker: Patrick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F4446-FBC4-4EBA-B248-5F181DB0410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5327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3D05E-55B8-8669-FED2-D61F9F60D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495C90A-886F-CD10-066E-EF9D4E7763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3209FAB-6B0B-1484-D20E-11D03AEA72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Speaker: Nick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B267FD4-07AA-B591-F99A-B6D2DDB7F8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CF4446-FBC4-4EBA-B248-5F181DB0410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557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6F280-BABB-FC43-AEB0-76642D2E4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1CF1875-2E17-0017-AE25-D28C012BFD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8114F710-665A-B6D7-6B9A-4FC3301024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Speaker: Nick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C1317A9-A6ED-0D4E-E78A-A88EE1FA55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CF4446-FBC4-4EBA-B248-5F181DB0410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523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51D92-F83A-0B12-B998-91D5A86CD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8BE75182-AD11-EA20-F7BC-1F2EAD6E37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DB40F47-902C-5B0F-673B-740E69CFD6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Speaker: Nick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Toepassing DT(A)P straat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Snelheid waarmee je kan leveren verhoog je &gt; En de kans op fouten in productie minimaliseer 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Audit </a:t>
            </a:r>
            <a:r>
              <a:rPr lang="nl-NL" dirty="0" err="1"/>
              <a:t>trail</a:t>
            </a:r>
            <a:r>
              <a:rPr lang="nl-NL" dirty="0"/>
              <a:t> &gt; Inzicht in je wijzigingen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1780790-7E00-B2AF-207D-78D76CC4D8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CF4446-FBC4-4EBA-B248-5F181DB0410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0309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Speaker: Nick</a:t>
            </a:r>
          </a:p>
          <a:p>
            <a:endParaRPr lang="nl-NL" dirty="0"/>
          </a:p>
          <a:p>
            <a:r>
              <a:rPr lang="nl-NL" dirty="0"/>
              <a:t>*Wanneer </a:t>
            </a:r>
            <a:r>
              <a:rPr lang="nl-NL" dirty="0" err="1"/>
              <a:t>tooling</a:t>
            </a:r>
            <a:r>
              <a:rPr lang="nl-NL" dirty="0"/>
              <a:t> als ALM Toolkit of </a:t>
            </a:r>
            <a:r>
              <a:rPr lang="nl-NL" dirty="0" err="1"/>
              <a:t>Tabular</a:t>
            </a:r>
            <a:r>
              <a:rPr lang="nl-NL" dirty="0"/>
              <a:t> Editor gebruikt wordt voor interactie met een datamodel in de Power BI Service, kan je hierna dit object niet langer downloaden. </a:t>
            </a:r>
          </a:p>
          <a:p>
            <a:r>
              <a:rPr lang="nl-NL" dirty="0"/>
              <a:t>  Dit heeft te maken met de XMLA </a:t>
            </a:r>
            <a:r>
              <a:rPr lang="nl-NL" dirty="0" err="1"/>
              <a:t>endpoint</a:t>
            </a:r>
            <a:r>
              <a:rPr lang="nl-NL" dirty="0"/>
              <a:t>. Voor meer informatie: </a:t>
            </a:r>
            <a:r>
              <a:rPr lang="nl-NL" dirty="0">
                <a:hlinkClick r:id="rId3"/>
              </a:rPr>
              <a:t>Semantische modelconnectiviteit en -beheer met het XMLA-eindpunt in Power BI - Power BI | Microsoft </a:t>
            </a:r>
            <a:r>
              <a:rPr lang="nl-NL" dirty="0" err="1">
                <a:hlinkClick r:id="rId3"/>
              </a:rPr>
              <a:t>Learn</a:t>
            </a:r>
            <a:r>
              <a:rPr lang="nl-NL" dirty="0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F4446-FBC4-4EBA-B248-5F181DB0410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571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Speaker: Nick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F4446-FBC4-4EBA-B248-5F181DB0410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0214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Speaker: Patrick</a:t>
            </a:r>
          </a:p>
          <a:p>
            <a:endParaRPr lang="nl-NL" dirty="0"/>
          </a:p>
          <a:p>
            <a:r>
              <a:rPr lang="nl-NL" dirty="0" err="1"/>
              <a:t>Notes</a:t>
            </a:r>
            <a:r>
              <a:rPr lang="nl-NL" dirty="0"/>
              <a:t>:</a:t>
            </a:r>
          </a:p>
          <a:p>
            <a:r>
              <a:rPr lang="nl-NL" dirty="0"/>
              <a:t>- ALM log maken – laten zien bij dataset </a:t>
            </a:r>
            <a:r>
              <a:rPr lang="nl-NL" dirty="0" err="1"/>
              <a:t>refresh</a:t>
            </a:r>
            <a:endParaRPr lang="nl-NL" dirty="0"/>
          </a:p>
          <a:p>
            <a:r>
              <a:rPr lang="nl-NL" dirty="0"/>
              <a:t>- Alleen selecteren op skip </a:t>
            </a:r>
            <a:r>
              <a:rPr lang="nl-NL" dirty="0" err="1"/>
              <a:t>objects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same</a:t>
            </a:r>
            <a:r>
              <a:rPr lang="nl-NL" dirty="0"/>
              <a:t> </a:t>
            </a:r>
            <a:r>
              <a:rPr lang="nl-NL" dirty="0" err="1"/>
              <a:t>definition</a:t>
            </a:r>
            <a:endParaRPr lang="nl-NL" dirty="0"/>
          </a:p>
          <a:p>
            <a:r>
              <a:rPr lang="nl-NL" dirty="0"/>
              <a:t>-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F4446-FBC4-4EBA-B248-5F181DB0410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7966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26" Type="http://schemas.openxmlformats.org/officeDocument/2006/relationships/image" Target="../media/image26.svg"/><Relationship Id="rId39" Type="http://schemas.openxmlformats.org/officeDocument/2006/relationships/image" Target="../media/image39.png"/><Relationship Id="rId21" Type="http://schemas.openxmlformats.org/officeDocument/2006/relationships/image" Target="../media/image21.jpeg"/><Relationship Id="rId34" Type="http://schemas.openxmlformats.org/officeDocument/2006/relationships/image" Target="../media/image34.sv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sv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20" Type="http://schemas.openxmlformats.org/officeDocument/2006/relationships/image" Target="../media/image20.svg"/><Relationship Id="rId29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24" Type="http://schemas.openxmlformats.org/officeDocument/2006/relationships/image" Target="../media/image24.svg"/><Relationship Id="rId32" Type="http://schemas.openxmlformats.org/officeDocument/2006/relationships/image" Target="../media/image32.jpeg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5" Type="http://schemas.openxmlformats.org/officeDocument/2006/relationships/image" Target="../media/image5.png"/><Relationship Id="rId15" Type="http://schemas.openxmlformats.org/officeDocument/2006/relationships/image" Target="../media/image15.svg"/><Relationship Id="rId23" Type="http://schemas.openxmlformats.org/officeDocument/2006/relationships/image" Target="../media/image23.png"/><Relationship Id="rId28" Type="http://schemas.openxmlformats.org/officeDocument/2006/relationships/image" Target="../media/image28.svg"/><Relationship Id="rId36" Type="http://schemas.openxmlformats.org/officeDocument/2006/relationships/image" Target="../media/image36.jpe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4.sv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jpeg"/><Relationship Id="rId35" Type="http://schemas.openxmlformats.org/officeDocument/2006/relationships/image" Target="../media/image35.png"/><Relationship Id="rId8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99FD0F-1002-DAF1-F11B-8447D2288D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802B085-83E8-0262-A1F6-E3868EF64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7293C0-8170-6245-1CBE-ACCD0FA0C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62D7-B557-4C8E-9A83-AE8C6E6C9F49}" type="datetimeFigureOut">
              <a:rPr lang="nl-NL" smtClean="0"/>
              <a:t>7-3-2024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E6D5B6-8ED4-9FB1-2300-900005224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8AD632-609B-FE74-E40B-3588F7E97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F4CE-795C-4D2C-B113-CB22DE540E51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D438FE0A-7733-36BE-E196-74E978138716}"/>
              </a:ext>
            </a:extLst>
          </p:cNvPr>
          <p:cNvGrpSpPr/>
          <p:nvPr userDrawn="1"/>
        </p:nvGrpSpPr>
        <p:grpSpPr>
          <a:xfrm rot="5400000">
            <a:off x="-3162300" y="3162300"/>
            <a:ext cx="6858000" cy="533400"/>
            <a:chOff x="581161" y="1449420"/>
            <a:chExt cx="11051985" cy="1777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99365B4F-9FC5-0D03-99E4-39221FE2D473}"/>
                </a:ext>
              </a:extLst>
            </p:cNvPr>
            <p:cNvSpPr/>
            <p:nvPr/>
          </p:nvSpPr>
          <p:spPr>
            <a:xfrm>
              <a:off x="581161" y="1449420"/>
              <a:ext cx="1748569" cy="177729"/>
            </a:xfrm>
            <a:prstGeom prst="rect">
              <a:avLst/>
            </a:prstGeom>
            <a:solidFill>
              <a:srgbClr val="B60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E6A674D8-260F-33EF-4411-F4FD61B3C069}"/>
                </a:ext>
              </a:extLst>
            </p:cNvPr>
            <p:cNvSpPr/>
            <p:nvPr/>
          </p:nvSpPr>
          <p:spPr>
            <a:xfrm>
              <a:off x="2441844" y="1449420"/>
              <a:ext cx="1748569" cy="177729"/>
            </a:xfrm>
            <a:prstGeom prst="rect">
              <a:avLst/>
            </a:prstGeom>
            <a:solidFill>
              <a:srgbClr val="C94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B4D4D124-CD86-8872-BE88-DB4A565A9529}"/>
                </a:ext>
              </a:extLst>
            </p:cNvPr>
            <p:cNvSpPr/>
            <p:nvPr/>
          </p:nvSpPr>
          <p:spPr>
            <a:xfrm>
              <a:off x="4302528" y="1449420"/>
              <a:ext cx="1748569" cy="177729"/>
            </a:xfrm>
            <a:prstGeom prst="rect">
              <a:avLst/>
            </a:prstGeom>
            <a:solidFill>
              <a:srgbClr val="F2C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2604419-4235-33FD-6A53-2FC4D4651B97}"/>
                </a:ext>
              </a:extLst>
            </p:cNvPr>
            <p:cNvSpPr/>
            <p:nvPr/>
          </p:nvSpPr>
          <p:spPr>
            <a:xfrm>
              <a:off x="6163211" y="1449420"/>
              <a:ext cx="1748569" cy="177729"/>
            </a:xfrm>
            <a:prstGeom prst="rect">
              <a:avLst/>
            </a:prstGeom>
            <a:solidFill>
              <a:srgbClr val="4668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A5A19464-FE94-AA92-86D5-98A5F490F0DC}"/>
                </a:ext>
              </a:extLst>
            </p:cNvPr>
            <p:cNvSpPr/>
            <p:nvPr/>
          </p:nvSpPr>
          <p:spPr>
            <a:xfrm>
              <a:off x="8023895" y="1449420"/>
              <a:ext cx="1748569" cy="177729"/>
            </a:xfrm>
            <a:prstGeom prst="rect">
              <a:avLst/>
            </a:prstGeom>
            <a:solidFill>
              <a:srgbClr val="197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41CCE16-02EA-B67B-4DD3-BFA9D6D3E8F9}"/>
                </a:ext>
              </a:extLst>
            </p:cNvPr>
            <p:cNvSpPr/>
            <p:nvPr/>
          </p:nvSpPr>
          <p:spPr>
            <a:xfrm>
              <a:off x="9884577" y="1449420"/>
              <a:ext cx="1748569" cy="177729"/>
            </a:xfrm>
            <a:prstGeom prst="rect">
              <a:avLst/>
            </a:prstGeom>
            <a:solidFill>
              <a:srgbClr val="1223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8499B9C8-992B-3DA1-9046-03D7E6C97E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049" y="61496"/>
            <a:ext cx="1793875" cy="80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29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63AC42-3BFD-9A48-8DDC-EA7942C00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55C7B6-2D12-8F16-6EED-9FFC8CE9B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3A90214-2C55-53AC-6BBE-03A469FE49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E734613-6ECD-90D1-DC59-E411E7E06B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BDCCA70-2A63-C7E8-5FDF-996FEB62D5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235A2E7-3088-3A2D-888A-9977937F7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62D7-B557-4C8E-9A83-AE8C6E6C9F49}" type="datetimeFigureOut">
              <a:rPr lang="nl-NL" smtClean="0"/>
              <a:t>7-3-2024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80629A2-E56E-4042-BECF-886848785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42866AF-5934-0CD0-D42D-2FABAEF53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F4CE-795C-4D2C-B113-CB22DE540E51}" type="slidenum">
              <a:rPr lang="nl-NL" smtClean="0"/>
              <a:t>‹nr.›</a:t>
            </a:fld>
            <a:endParaRPr lang="nl-NL"/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72E609B6-D04B-9CE0-D55E-81BFADCDFCA4}"/>
              </a:ext>
            </a:extLst>
          </p:cNvPr>
          <p:cNvGrpSpPr/>
          <p:nvPr userDrawn="1"/>
        </p:nvGrpSpPr>
        <p:grpSpPr>
          <a:xfrm>
            <a:off x="0" y="6533963"/>
            <a:ext cx="12192000" cy="271516"/>
            <a:chOff x="581161" y="1449420"/>
            <a:chExt cx="11103416" cy="177729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C0C1AF43-3F3B-89A7-55CD-AFB903B03EE9}"/>
                </a:ext>
              </a:extLst>
            </p:cNvPr>
            <p:cNvSpPr/>
            <p:nvPr/>
          </p:nvSpPr>
          <p:spPr>
            <a:xfrm>
              <a:off x="581161" y="1449420"/>
              <a:ext cx="1800000" cy="177729"/>
            </a:xfrm>
            <a:prstGeom prst="rect">
              <a:avLst/>
            </a:prstGeom>
            <a:solidFill>
              <a:srgbClr val="B60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E5CFD252-1A96-AB80-B6AD-1F7CE5C3A35E}"/>
                </a:ext>
              </a:extLst>
            </p:cNvPr>
            <p:cNvSpPr/>
            <p:nvPr/>
          </p:nvSpPr>
          <p:spPr>
            <a:xfrm>
              <a:off x="2441844" y="1449420"/>
              <a:ext cx="1800000" cy="177729"/>
            </a:xfrm>
            <a:prstGeom prst="rect">
              <a:avLst/>
            </a:prstGeom>
            <a:solidFill>
              <a:srgbClr val="C94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A627982A-3DED-AEAC-899A-80BB3655FE8E}"/>
                </a:ext>
              </a:extLst>
            </p:cNvPr>
            <p:cNvSpPr/>
            <p:nvPr/>
          </p:nvSpPr>
          <p:spPr>
            <a:xfrm>
              <a:off x="4302527" y="1449420"/>
              <a:ext cx="1800000" cy="177729"/>
            </a:xfrm>
            <a:prstGeom prst="rect">
              <a:avLst/>
            </a:prstGeom>
            <a:solidFill>
              <a:srgbClr val="F2C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8597E914-76B6-5755-8E93-FC7C544FAC7F}"/>
                </a:ext>
              </a:extLst>
            </p:cNvPr>
            <p:cNvSpPr/>
            <p:nvPr/>
          </p:nvSpPr>
          <p:spPr>
            <a:xfrm>
              <a:off x="6163210" y="1449420"/>
              <a:ext cx="1800000" cy="177729"/>
            </a:xfrm>
            <a:prstGeom prst="rect">
              <a:avLst/>
            </a:prstGeom>
            <a:solidFill>
              <a:srgbClr val="4668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A0C01C63-8452-F3CD-79D5-9628D0593A45}"/>
                </a:ext>
              </a:extLst>
            </p:cNvPr>
            <p:cNvSpPr/>
            <p:nvPr/>
          </p:nvSpPr>
          <p:spPr>
            <a:xfrm>
              <a:off x="8023893" y="1449420"/>
              <a:ext cx="1800000" cy="177729"/>
            </a:xfrm>
            <a:prstGeom prst="rect">
              <a:avLst/>
            </a:prstGeom>
            <a:solidFill>
              <a:srgbClr val="197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5C4776A3-FA4E-9305-4CF3-1FCCE29F6574}"/>
                </a:ext>
              </a:extLst>
            </p:cNvPr>
            <p:cNvSpPr/>
            <p:nvPr/>
          </p:nvSpPr>
          <p:spPr>
            <a:xfrm>
              <a:off x="9884577" y="1449420"/>
              <a:ext cx="1800000" cy="177729"/>
            </a:xfrm>
            <a:prstGeom prst="rect">
              <a:avLst/>
            </a:prstGeom>
            <a:solidFill>
              <a:srgbClr val="1223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E593CA94-568D-1AD6-5409-C84DE67521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049" y="61496"/>
            <a:ext cx="1793875" cy="80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063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1A5494-8524-2C93-48DA-E9BF05ECB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D3FDBBC-E36B-A6AA-4CC9-3EB093F85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62D7-B557-4C8E-9A83-AE8C6E6C9F49}" type="datetimeFigureOut">
              <a:rPr lang="nl-NL" smtClean="0"/>
              <a:t>7-3-2024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1B818F0-AD7E-5773-8B28-E07F4F0E6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9D73592-1E35-6F06-E4B7-EF619284E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F4CE-795C-4D2C-B113-CB22DE540E51}" type="slidenum">
              <a:rPr lang="nl-NL" smtClean="0"/>
              <a:t>‹nr.›</a:t>
            </a:fld>
            <a:endParaRPr lang="nl-NL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A0493113-551F-B653-AE90-35F7B8E62753}"/>
              </a:ext>
            </a:extLst>
          </p:cNvPr>
          <p:cNvGrpSpPr/>
          <p:nvPr userDrawn="1"/>
        </p:nvGrpSpPr>
        <p:grpSpPr>
          <a:xfrm>
            <a:off x="0" y="6533963"/>
            <a:ext cx="12192000" cy="271516"/>
            <a:chOff x="581161" y="1449420"/>
            <a:chExt cx="11103416" cy="177729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79F71244-8382-E55A-25D5-DAE85A8F2AEB}"/>
                </a:ext>
              </a:extLst>
            </p:cNvPr>
            <p:cNvSpPr/>
            <p:nvPr/>
          </p:nvSpPr>
          <p:spPr>
            <a:xfrm>
              <a:off x="581161" y="1449420"/>
              <a:ext cx="1800000" cy="177729"/>
            </a:xfrm>
            <a:prstGeom prst="rect">
              <a:avLst/>
            </a:prstGeom>
            <a:solidFill>
              <a:srgbClr val="B60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88F8C739-B777-5306-D065-60E0159B6D6F}"/>
                </a:ext>
              </a:extLst>
            </p:cNvPr>
            <p:cNvSpPr/>
            <p:nvPr/>
          </p:nvSpPr>
          <p:spPr>
            <a:xfrm>
              <a:off x="2441844" y="1449420"/>
              <a:ext cx="1800000" cy="177729"/>
            </a:xfrm>
            <a:prstGeom prst="rect">
              <a:avLst/>
            </a:prstGeom>
            <a:solidFill>
              <a:srgbClr val="C94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0091DFB-DE96-4EE0-C678-6AF95280205F}"/>
                </a:ext>
              </a:extLst>
            </p:cNvPr>
            <p:cNvSpPr/>
            <p:nvPr/>
          </p:nvSpPr>
          <p:spPr>
            <a:xfrm>
              <a:off x="4302527" y="1449420"/>
              <a:ext cx="1800000" cy="177729"/>
            </a:xfrm>
            <a:prstGeom prst="rect">
              <a:avLst/>
            </a:prstGeom>
            <a:solidFill>
              <a:srgbClr val="F2C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986BFB85-B945-F7F7-B4A4-FD7F9EC52078}"/>
                </a:ext>
              </a:extLst>
            </p:cNvPr>
            <p:cNvSpPr/>
            <p:nvPr/>
          </p:nvSpPr>
          <p:spPr>
            <a:xfrm>
              <a:off x="6163210" y="1449420"/>
              <a:ext cx="1800000" cy="177729"/>
            </a:xfrm>
            <a:prstGeom prst="rect">
              <a:avLst/>
            </a:prstGeom>
            <a:solidFill>
              <a:srgbClr val="4668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6C401921-D1CB-AAA0-98A0-CC16DAB601B6}"/>
                </a:ext>
              </a:extLst>
            </p:cNvPr>
            <p:cNvSpPr/>
            <p:nvPr/>
          </p:nvSpPr>
          <p:spPr>
            <a:xfrm>
              <a:off x="8023893" y="1449420"/>
              <a:ext cx="1800000" cy="177729"/>
            </a:xfrm>
            <a:prstGeom prst="rect">
              <a:avLst/>
            </a:prstGeom>
            <a:solidFill>
              <a:srgbClr val="197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5DC2F9BB-941F-46DF-5042-4FBF120EAC52}"/>
                </a:ext>
              </a:extLst>
            </p:cNvPr>
            <p:cNvSpPr/>
            <p:nvPr/>
          </p:nvSpPr>
          <p:spPr>
            <a:xfrm>
              <a:off x="9884577" y="1449420"/>
              <a:ext cx="1800000" cy="177729"/>
            </a:xfrm>
            <a:prstGeom prst="rect">
              <a:avLst/>
            </a:prstGeom>
            <a:solidFill>
              <a:srgbClr val="1223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47A26244-3833-2848-3184-6A637087E5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049" y="61496"/>
            <a:ext cx="1793875" cy="80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402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6F8921E-6DCE-842B-C444-45FC7D456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62D7-B557-4C8E-9A83-AE8C6E6C9F49}" type="datetimeFigureOut">
              <a:rPr lang="nl-NL" smtClean="0"/>
              <a:t>7-3-2024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C48EE3D-B2DB-99BE-8EA9-93719A6FF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01C09AC-FF26-E1DF-6005-ABE047085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F4CE-795C-4D2C-B113-CB22DE540E51}" type="slidenum">
              <a:rPr lang="nl-NL" smtClean="0"/>
              <a:t>‹nr.›</a:t>
            </a:fld>
            <a:endParaRPr lang="nl-NL"/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EEE2D3F9-27EE-E741-3335-9227E3A71BCB}"/>
              </a:ext>
            </a:extLst>
          </p:cNvPr>
          <p:cNvGrpSpPr/>
          <p:nvPr userDrawn="1"/>
        </p:nvGrpSpPr>
        <p:grpSpPr>
          <a:xfrm>
            <a:off x="0" y="6533963"/>
            <a:ext cx="12192000" cy="271516"/>
            <a:chOff x="581161" y="1449420"/>
            <a:chExt cx="11103416" cy="177729"/>
          </a:xfrm>
        </p:grpSpPr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E286B344-CB4C-9AF5-8CA9-AD3DEDADDF52}"/>
                </a:ext>
              </a:extLst>
            </p:cNvPr>
            <p:cNvSpPr/>
            <p:nvPr/>
          </p:nvSpPr>
          <p:spPr>
            <a:xfrm>
              <a:off x="581161" y="1449420"/>
              <a:ext cx="1800000" cy="177729"/>
            </a:xfrm>
            <a:prstGeom prst="rect">
              <a:avLst/>
            </a:prstGeom>
            <a:solidFill>
              <a:srgbClr val="B60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281D39A-F34B-2ECA-EB25-C739A5B9A2E1}"/>
                </a:ext>
              </a:extLst>
            </p:cNvPr>
            <p:cNvSpPr/>
            <p:nvPr/>
          </p:nvSpPr>
          <p:spPr>
            <a:xfrm>
              <a:off x="2441844" y="1449420"/>
              <a:ext cx="1800000" cy="177729"/>
            </a:xfrm>
            <a:prstGeom prst="rect">
              <a:avLst/>
            </a:prstGeom>
            <a:solidFill>
              <a:srgbClr val="C94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BC345351-4A34-A924-82BB-D2E41E4F22EA}"/>
                </a:ext>
              </a:extLst>
            </p:cNvPr>
            <p:cNvSpPr/>
            <p:nvPr/>
          </p:nvSpPr>
          <p:spPr>
            <a:xfrm>
              <a:off x="4302527" y="1449420"/>
              <a:ext cx="1800000" cy="177729"/>
            </a:xfrm>
            <a:prstGeom prst="rect">
              <a:avLst/>
            </a:prstGeom>
            <a:solidFill>
              <a:srgbClr val="F2C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650A3AB1-2AF0-4403-B3D0-D010D30E71BD}"/>
                </a:ext>
              </a:extLst>
            </p:cNvPr>
            <p:cNvSpPr/>
            <p:nvPr/>
          </p:nvSpPr>
          <p:spPr>
            <a:xfrm>
              <a:off x="6163210" y="1449420"/>
              <a:ext cx="1800000" cy="177729"/>
            </a:xfrm>
            <a:prstGeom prst="rect">
              <a:avLst/>
            </a:prstGeom>
            <a:solidFill>
              <a:srgbClr val="4668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94F78753-41F1-754F-7261-5111E9425CCF}"/>
                </a:ext>
              </a:extLst>
            </p:cNvPr>
            <p:cNvSpPr/>
            <p:nvPr/>
          </p:nvSpPr>
          <p:spPr>
            <a:xfrm>
              <a:off x="8023893" y="1449420"/>
              <a:ext cx="1800000" cy="177729"/>
            </a:xfrm>
            <a:prstGeom prst="rect">
              <a:avLst/>
            </a:prstGeom>
            <a:solidFill>
              <a:srgbClr val="197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17F4E5FB-6B18-6208-BC4D-27EC01F5B2AD}"/>
                </a:ext>
              </a:extLst>
            </p:cNvPr>
            <p:cNvSpPr/>
            <p:nvPr/>
          </p:nvSpPr>
          <p:spPr>
            <a:xfrm>
              <a:off x="9884577" y="1449420"/>
              <a:ext cx="1800000" cy="177729"/>
            </a:xfrm>
            <a:prstGeom prst="rect">
              <a:avLst/>
            </a:prstGeom>
            <a:solidFill>
              <a:srgbClr val="1223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4AC6FD0-BE18-4C36-653C-A83DC94642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049" y="61496"/>
            <a:ext cx="1793875" cy="80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54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6F8921E-6DCE-842B-C444-45FC7D456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62D7-B557-4C8E-9A83-AE8C6E6C9F49}" type="datetimeFigureOut">
              <a:rPr lang="nl-NL" smtClean="0"/>
              <a:t>7-3-2024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C48EE3D-B2DB-99BE-8EA9-93719A6FF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01C09AC-FF26-E1DF-6005-ABE047085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F4CE-795C-4D2C-B113-CB22DE540E51}" type="slidenum">
              <a:rPr lang="nl-NL" smtClean="0"/>
              <a:t>‹nr.›</a:t>
            </a:fld>
            <a:endParaRPr lang="nl-NL"/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EEE2D3F9-27EE-E741-3335-9227E3A71BCB}"/>
              </a:ext>
            </a:extLst>
          </p:cNvPr>
          <p:cNvGrpSpPr/>
          <p:nvPr userDrawn="1"/>
        </p:nvGrpSpPr>
        <p:grpSpPr>
          <a:xfrm>
            <a:off x="0" y="6533963"/>
            <a:ext cx="12192000" cy="271516"/>
            <a:chOff x="581161" y="1449420"/>
            <a:chExt cx="11103416" cy="177729"/>
          </a:xfrm>
        </p:grpSpPr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E286B344-CB4C-9AF5-8CA9-AD3DEDADDF52}"/>
                </a:ext>
              </a:extLst>
            </p:cNvPr>
            <p:cNvSpPr/>
            <p:nvPr/>
          </p:nvSpPr>
          <p:spPr>
            <a:xfrm>
              <a:off x="581161" y="1449420"/>
              <a:ext cx="1800000" cy="177729"/>
            </a:xfrm>
            <a:prstGeom prst="rect">
              <a:avLst/>
            </a:prstGeom>
            <a:solidFill>
              <a:srgbClr val="B60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281D39A-F34B-2ECA-EB25-C739A5B9A2E1}"/>
                </a:ext>
              </a:extLst>
            </p:cNvPr>
            <p:cNvSpPr/>
            <p:nvPr/>
          </p:nvSpPr>
          <p:spPr>
            <a:xfrm>
              <a:off x="2441844" y="1449420"/>
              <a:ext cx="1800000" cy="177729"/>
            </a:xfrm>
            <a:prstGeom prst="rect">
              <a:avLst/>
            </a:prstGeom>
            <a:solidFill>
              <a:srgbClr val="C94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BC345351-4A34-A924-82BB-D2E41E4F22EA}"/>
                </a:ext>
              </a:extLst>
            </p:cNvPr>
            <p:cNvSpPr/>
            <p:nvPr/>
          </p:nvSpPr>
          <p:spPr>
            <a:xfrm>
              <a:off x="4302527" y="1449420"/>
              <a:ext cx="1800000" cy="177729"/>
            </a:xfrm>
            <a:prstGeom prst="rect">
              <a:avLst/>
            </a:prstGeom>
            <a:solidFill>
              <a:srgbClr val="F2C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650A3AB1-2AF0-4403-B3D0-D010D30E71BD}"/>
                </a:ext>
              </a:extLst>
            </p:cNvPr>
            <p:cNvSpPr/>
            <p:nvPr/>
          </p:nvSpPr>
          <p:spPr>
            <a:xfrm>
              <a:off x="6163210" y="1449420"/>
              <a:ext cx="1800000" cy="177729"/>
            </a:xfrm>
            <a:prstGeom prst="rect">
              <a:avLst/>
            </a:prstGeom>
            <a:solidFill>
              <a:srgbClr val="4668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94F78753-41F1-754F-7261-5111E9425CCF}"/>
                </a:ext>
              </a:extLst>
            </p:cNvPr>
            <p:cNvSpPr/>
            <p:nvPr/>
          </p:nvSpPr>
          <p:spPr>
            <a:xfrm>
              <a:off x="8023893" y="1449420"/>
              <a:ext cx="1800000" cy="177729"/>
            </a:xfrm>
            <a:prstGeom prst="rect">
              <a:avLst/>
            </a:prstGeom>
            <a:solidFill>
              <a:srgbClr val="197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17F4E5FB-6B18-6208-BC4D-27EC01F5B2AD}"/>
                </a:ext>
              </a:extLst>
            </p:cNvPr>
            <p:cNvSpPr/>
            <p:nvPr/>
          </p:nvSpPr>
          <p:spPr>
            <a:xfrm>
              <a:off x="9884577" y="1449420"/>
              <a:ext cx="1800000" cy="177729"/>
            </a:xfrm>
            <a:prstGeom prst="rect">
              <a:avLst/>
            </a:prstGeom>
            <a:solidFill>
              <a:srgbClr val="1223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4AC6FD0-BE18-4C36-653C-A83DC94642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049" y="61496"/>
            <a:ext cx="1793875" cy="80127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B15CC3D-A606-9A28-FED2-2CFA86DCD9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57559" y="829545"/>
            <a:ext cx="2367950" cy="87919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8DBF57D9-3BB4-B5CB-13C7-E035A21A861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459" y="1119999"/>
            <a:ext cx="3214870" cy="602788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ABBCE7CD-45B5-D0F9-90D6-7C9E7E55F66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50" y="784152"/>
            <a:ext cx="2504821" cy="969977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490E102A-6B37-2E52-5533-59DA049DF2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2" t="21082" r="10376" b="28531"/>
          <a:stretch/>
        </p:blipFill>
        <p:spPr>
          <a:xfrm>
            <a:off x="6048297" y="820587"/>
            <a:ext cx="2170373" cy="897107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A054E8EA-E709-613A-B2D8-6ED1FBF7544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50334" y="3227336"/>
            <a:ext cx="2129166" cy="351086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3C251BC3-2BB5-1039-A172-1A22B1003D8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9950" y="2280523"/>
            <a:ext cx="2073633" cy="728286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BCA85889-C099-E75F-72AA-181C8BBD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1406" t="4682" r="5721" b="-4682"/>
          <a:stretch/>
        </p:blipFill>
        <p:spPr>
          <a:xfrm>
            <a:off x="9344659" y="2075898"/>
            <a:ext cx="2551707" cy="1016029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743EFAD9-377C-B668-EE96-E9AA8D5233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t="26065" b="27381"/>
          <a:stretch/>
        </p:blipFill>
        <p:spPr>
          <a:xfrm>
            <a:off x="3315342" y="2027258"/>
            <a:ext cx="2367950" cy="728977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B7A03652-0A3B-7766-31BC-A26AFF3AE6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5849" t="31550" r="12060" b="29156"/>
          <a:stretch/>
        </p:blipFill>
        <p:spPr>
          <a:xfrm>
            <a:off x="9767200" y="2900749"/>
            <a:ext cx="2129166" cy="1019154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6E2F056C-031D-A514-7238-F08F39F47E4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051" y="2326514"/>
            <a:ext cx="2237850" cy="636321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A446CA01-7B21-C2D8-70C5-DA044E11A8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 t="21770" b="18760"/>
          <a:stretch/>
        </p:blipFill>
        <p:spPr>
          <a:xfrm>
            <a:off x="364574" y="3169061"/>
            <a:ext cx="2467348" cy="563082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5A428C06-0A9D-11EA-BF8C-64B777781527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94" y="4817084"/>
            <a:ext cx="1772923" cy="500553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E53A814B-344E-8BF6-87CB-FC5AC5F90E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92" b="30254"/>
          <a:stretch/>
        </p:blipFill>
        <p:spPr>
          <a:xfrm>
            <a:off x="7641541" y="4752353"/>
            <a:ext cx="2138585" cy="630014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621666D-F7B6-233C-A5DF-68F47806D240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2999563" y="4738867"/>
            <a:ext cx="2067693" cy="656987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B0A411CD-1928-FB67-EB0B-E44248A497B5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529950" y="4013317"/>
            <a:ext cx="1650907" cy="570939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AB8AF58F-9250-F4D6-75F0-1B1E04059805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7756885" y="4064388"/>
            <a:ext cx="1907897" cy="468797"/>
          </a:xfrm>
          <a:prstGeom prst="rect">
            <a:avLst/>
          </a:prstGeom>
        </p:spPr>
      </p:pic>
      <p:pic>
        <p:nvPicPr>
          <p:cNvPr id="29" name="Afbeelding 28" descr="Afbeelding met tekst, teken&#10;&#10;Automatisch gegenereerde beschrijving">
            <a:extLst>
              <a:ext uri="{FF2B5EF4-FFF2-40B4-BE49-F238E27FC236}">
                <a16:creationId xmlns:a16="http://schemas.microsoft.com/office/drawing/2014/main" id="{A208C5DC-FFF4-E6CE-00BA-1BDDB5E13722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563" y="3946479"/>
            <a:ext cx="1690071" cy="704614"/>
          </a:xfrm>
          <a:prstGeom prst="rect">
            <a:avLst/>
          </a:prstGeom>
        </p:spPr>
      </p:pic>
      <p:pic>
        <p:nvPicPr>
          <p:cNvPr id="30" name="Afbeelding 29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5205A613-4C57-9201-F3DF-91B83DACE433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295" y="3978262"/>
            <a:ext cx="1812279" cy="605994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4D6187C2-EB2C-FD57-2C9B-08D3496A6298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467" y="4751876"/>
            <a:ext cx="1261935" cy="630968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EAB7215C-8B03-2F6E-687F-44A36F7EDDE6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018" y="5814558"/>
            <a:ext cx="1332348" cy="499631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78D3E332-6186-8137-D94F-5CCA7759ED04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7906046" y="5801011"/>
            <a:ext cx="1609574" cy="526725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EE4B188D-3B01-C3B3-678C-2CE8BAC98D09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654" y="5715271"/>
            <a:ext cx="1505561" cy="698204"/>
          </a:xfrm>
          <a:prstGeom prst="rect">
            <a:avLst/>
          </a:prstGeom>
        </p:spPr>
      </p:pic>
      <p:pic>
        <p:nvPicPr>
          <p:cNvPr id="35" name="Afbeelding 3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00E3ECB-B811-7AD6-BA7B-00D581B601D8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922" y="5697086"/>
            <a:ext cx="2119130" cy="734575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48CBA419-D01C-5A06-E7C9-E3091DCAB6B2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529950" y="5810719"/>
            <a:ext cx="1870039" cy="507309"/>
          </a:xfrm>
          <a:prstGeom prst="rect">
            <a:avLst/>
          </a:prstGeom>
        </p:spPr>
      </p:pic>
      <p:cxnSp>
        <p:nvCxnSpPr>
          <p:cNvPr id="37" name="Rechte verbindingslijn 36">
            <a:extLst>
              <a:ext uri="{FF2B5EF4-FFF2-40B4-BE49-F238E27FC236}">
                <a16:creationId xmlns:a16="http://schemas.microsoft.com/office/drawing/2014/main" id="{155BF058-CED0-1AFD-E96E-99B8B7EEBEAD}"/>
              </a:ext>
            </a:extLst>
          </p:cNvPr>
          <p:cNvCxnSpPr>
            <a:cxnSpLocks/>
          </p:cNvCxnSpPr>
          <p:nvPr userDrawn="1"/>
        </p:nvCxnSpPr>
        <p:spPr>
          <a:xfrm>
            <a:off x="0" y="5436606"/>
            <a:ext cx="12192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37">
            <a:extLst>
              <a:ext uri="{FF2B5EF4-FFF2-40B4-BE49-F238E27FC236}">
                <a16:creationId xmlns:a16="http://schemas.microsoft.com/office/drawing/2014/main" id="{20490058-DAFB-6BE2-017B-FEAAE909E86F}"/>
              </a:ext>
            </a:extLst>
          </p:cNvPr>
          <p:cNvCxnSpPr/>
          <p:nvPr userDrawn="1"/>
        </p:nvCxnSpPr>
        <p:spPr>
          <a:xfrm>
            <a:off x="0" y="3812090"/>
            <a:ext cx="12192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38">
            <a:extLst>
              <a:ext uri="{FF2B5EF4-FFF2-40B4-BE49-F238E27FC236}">
                <a16:creationId xmlns:a16="http://schemas.microsoft.com/office/drawing/2014/main" id="{D93ED777-73ED-DA4F-07F8-871D63EC2FD1}"/>
              </a:ext>
            </a:extLst>
          </p:cNvPr>
          <p:cNvCxnSpPr/>
          <p:nvPr userDrawn="1"/>
        </p:nvCxnSpPr>
        <p:spPr>
          <a:xfrm>
            <a:off x="0" y="2049108"/>
            <a:ext cx="12192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kstvak 39">
            <a:extLst>
              <a:ext uri="{FF2B5EF4-FFF2-40B4-BE49-F238E27FC236}">
                <a16:creationId xmlns:a16="http://schemas.microsoft.com/office/drawing/2014/main" id="{42886A9B-79B9-24B6-6EE9-A490D8886407}"/>
              </a:ext>
            </a:extLst>
          </p:cNvPr>
          <p:cNvSpPr txBox="1"/>
          <p:nvPr userDrawn="1"/>
        </p:nvSpPr>
        <p:spPr>
          <a:xfrm rot="16200000">
            <a:off x="-479565" y="1131717"/>
            <a:ext cx="1465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>
                <a:solidFill>
                  <a:schemeClr val="bg1">
                    <a:lumMod val="65000"/>
                  </a:schemeClr>
                </a:solidFill>
                <a:latin typeface="+mj-lt"/>
              </a:rPr>
              <a:t>PLATINUM</a:t>
            </a:r>
            <a:endParaRPr lang="en-GB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4312FBA6-EF7A-0DC7-8FBE-4CB0CD253414}"/>
              </a:ext>
            </a:extLst>
          </p:cNvPr>
          <p:cNvSpPr txBox="1"/>
          <p:nvPr userDrawn="1"/>
        </p:nvSpPr>
        <p:spPr>
          <a:xfrm rot="16200000">
            <a:off x="-622407" y="2751859"/>
            <a:ext cx="1751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>
                <a:solidFill>
                  <a:schemeClr val="bg1">
                    <a:lumMod val="65000"/>
                  </a:schemeClr>
                </a:solidFill>
                <a:latin typeface="+mj-lt"/>
              </a:rPr>
              <a:t>GOUD</a:t>
            </a:r>
            <a:endParaRPr lang="en-GB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2450D961-747E-208D-1D7B-DB2DF99A39E5}"/>
              </a:ext>
            </a:extLst>
          </p:cNvPr>
          <p:cNvSpPr txBox="1"/>
          <p:nvPr userDrawn="1"/>
        </p:nvSpPr>
        <p:spPr>
          <a:xfrm rot="16200000">
            <a:off x="-559101" y="4439682"/>
            <a:ext cx="1624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>
                <a:solidFill>
                  <a:schemeClr val="bg1">
                    <a:lumMod val="65000"/>
                  </a:schemeClr>
                </a:solidFill>
                <a:latin typeface="+mj-lt"/>
              </a:rPr>
              <a:t>ZILVER</a:t>
            </a:r>
            <a:endParaRPr lang="en-GB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F7EEA52D-5CD9-4B44-4555-AECF0D1F4E4A}"/>
              </a:ext>
            </a:extLst>
          </p:cNvPr>
          <p:cNvSpPr txBox="1"/>
          <p:nvPr userDrawn="1"/>
        </p:nvSpPr>
        <p:spPr>
          <a:xfrm rot="16200000">
            <a:off x="-321892" y="5862348"/>
            <a:ext cx="1150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>
                <a:solidFill>
                  <a:schemeClr val="bg1">
                    <a:lumMod val="65000"/>
                  </a:schemeClr>
                </a:solidFill>
                <a:latin typeface="+mj-lt"/>
              </a:rPr>
              <a:t>COMMUNITY</a:t>
            </a:r>
            <a:endParaRPr lang="en-GB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162B4A89-3A68-37CA-A8A3-A5D47182208C}"/>
              </a:ext>
            </a:extLst>
          </p:cNvPr>
          <p:cNvSpPr txBox="1"/>
          <p:nvPr userDrawn="1"/>
        </p:nvSpPr>
        <p:spPr>
          <a:xfrm>
            <a:off x="529949" y="273520"/>
            <a:ext cx="9781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>
                <a:solidFill>
                  <a:schemeClr val="accent1"/>
                </a:solidFill>
                <a:latin typeface="+mj-lt"/>
              </a:rPr>
              <a:t>De Power BI Gebruikersdagen worden mede mogelijk gemaakt door: </a:t>
            </a:r>
            <a:endParaRPr lang="en-GB" sz="240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45" name="Picture 2" descr="Logo&#10;&#10;Description automatically generated">
            <a:extLst>
              <a:ext uri="{FF2B5EF4-FFF2-40B4-BE49-F238E27FC236}">
                <a16:creationId xmlns:a16="http://schemas.microsoft.com/office/drawing/2014/main" id="{974554CF-6ED3-4C02-C31A-06CA692E28AE}"/>
              </a:ext>
            </a:extLst>
          </p:cNvPr>
          <p:cNvPicPr>
            <a:picLocks noChangeAspect="1"/>
          </p:cNvPicPr>
          <p:nvPr userDrawn="1"/>
        </p:nvPicPr>
        <p:blipFill>
          <a:blip r:embed="rId39"/>
          <a:stretch>
            <a:fillRect/>
          </a:stretch>
        </p:blipFill>
        <p:spPr>
          <a:xfrm>
            <a:off x="3127717" y="2723068"/>
            <a:ext cx="2743200" cy="1015206"/>
          </a:xfrm>
          <a:prstGeom prst="rect">
            <a:avLst/>
          </a:prstGeom>
        </p:spPr>
      </p:pic>
      <p:pic>
        <p:nvPicPr>
          <p:cNvPr id="48" name="Afbeelding 47">
            <a:extLst>
              <a:ext uri="{FF2B5EF4-FFF2-40B4-BE49-F238E27FC236}">
                <a16:creationId xmlns:a16="http://schemas.microsoft.com/office/drawing/2014/main" id="{537A0058-5ACD-35B5-CAB6-ABACB0F64F41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620" y="4018195"/>
            <a:ext cx="1560746" cy="54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32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99FD0F-1002-DAF1-F11B-8447D2288D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8" y="1122363"/>
            <a:ext cx="9180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802B085-83E8-0262-A1F6-E3868EF64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8" y="3602038"/>
            <a:ext cx="9180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7293C0-8170-6245-1CBE-ACCD0FA0C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62D7-B557-4C8E-9A83-AE8C6E6C9F49}" type="datetimeFigureOut">
              <a:rPr lang="nl-NL" smtClean="0"/>
              <a:t>7-3-2024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E6D5B6-8ED4-9FB1-2300-900005224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8AD632-609B-FE74-E40B-3588F7E97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F4CE-795C-4D2C-B113-CB22DE540E51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D438FE0A-7733-36BE-E196-74E978138716}"/>
              </a:ext>
            </a:extLst>
          </p:cNvPr>
          <p:cNvGrpSpPr/>
          <p:nvPr userDrawn="1"/>
        </p:nvGrpSpPr>
        <p:grpSpPr>
          <a:xfrm rot="5400000">
            <a:off x="-3162300" y="3162300"/>
            <a:ext cx="6858000" cy="533400"/>
            <a:chOff x="581161" y="1449420"/>
            <a:chExt cx="11051985" cy="1777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99365B4F-9FC5-0D03-99E4-39221FE2D473}"/>
                </a:ext>
              </a:extLst>
            </p:cNvPr>
            <p:cNvSpPr/>
            <p:nvPr/>
          </p:nvSpPr>
          <p:spPr>
            <a:xfrm>
              <a:off x="581161" y="1449420"/>
              <a:ext cx="1748569" cy="177729"/>
            </a:xfrm>
            <a:prstGeom prst="rect">
              <a:avLst/>
            </a:prstGeom>
            <a:solidFill>
              <a:srgbClr val="B60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E6A674D8-260F-33EF-4411-F4FD61B3C069}"/>
                </a:ext>
              </a:extLst>
            </p:cNvPr>
            <p:cNvSpPr/>
            <p:nvPr/>
          </p:nvSpPr>
          <p:spPr>
            <a:xfrm>
              <a:off x="2441844" y="1449420"/>
              <a:ext cx="1748569" cy="177729"/>
            </a:xfrm>
            <a:prstGeom prst="rect">
              <a:avLst/>
            </a:prstGeom>
            <a:solidFill>
              <a:srgbClr val="C94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B4D4D124-CD86-8872-BE88-DB4A565A9529}"/>
                </a:ext>
              </a:extLst>
            </p:cNvPr>
            <p:cNvSpPr/>
            <p:nvPr/>
          </p:nvSpPr>
          <p:spPr>
            <a:xfrm>
              <a:off x="4302528" y="1449420"/>
              <a:ext cx="1748569" cy="177729"/>
            </a:xfrm>
            <a:prstGeom prst="rect">
              <a:avLst/>
            </a:prstGeom>
            <a:solidFill>
              <a:srgbClr val="F2C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2604419-4235-33FD-6A53-2FC4D4651B97}"/>
                </a:ext>
              </a:extLst>
            </p:cNvPr>
            <p:cNvSpPr/>
            <p:nvPr/>
          </p:nvSpPr>
          <p:spPr>
            <a:xfrm>
              <a:off x="6163211" y="1449420"/>
              <a:ext cx="1748569" cy="177729"/>
            </a:xfrm>
            <a:prstGeom prst="rect">
              <a:avLst/>
            </a:prstGeom>
            <a:solidFill>
              <a:srgbClr val="4668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A5A19464-FE94-AA92-86D5-98A5F490F0DC}"/>
                </a:ext>
              </a:extLst>
            </p:cNvPr>
            <p:cNvSpPr/>
            <p:nvPr/>
          </p:nvSpPr>
          <p:spPr>
            <a:xfrm>
              <a:off x="8023895" y="1449420"/>
              <a:ext cx="1748569" cy="177729"/>
            </a:xfrm>
            <a:prstGeom prst="rect">
              <a:avLst/>
            </a:prstGeom>
            <a:solidFill>
              <a:srgbClr val="197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41CCE16-02EA-B67B-4DD3-BFA9D6D3E8F9}"/>
                </a:ext>
              </a:extLst>
            </p:cNvPr>
            <p:cNvSpPr/>
            <p:nvPr/>
          </p:nvSpPr>
          <p:spPr>
            <a:xfrm>
              <a:off x="9884577" y="1449420"/>
              <a:ext cx="1748569" cy="177729"/>
            </a:xfrm>
            <a:prstGeom prst="rect">
              <a:avLst/>
            </a:prstGeom>
            <a:solidFill>
              <a:srgbClr val="1223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8" name="Afbeelding 7">
            <a:extLst>
              <a:ext uri="{FF2B5EF4-FFF2-40B4-BE49-F238E27FC236}">
                <a16:creationId xmlns:a16="http://schemas.microsoft.com/office/drawing/2014/main" id="{65EE5FF1-D5D9-808C-5EFB-FA480108DF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0" t="37157" r="32917" b="37130"/>
          <a:stretch/>
        </p:blipFill>
        <p:spPr>
          <a:xfrm>
            <a:off x="10169524" y="136525"/>
            <a:ext cx="1793875" cy="68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669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72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99FD0F-1002-DAF1-F11B-8447D2288D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740"/>
            <a:ext cx="9180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802B085-83E8-0262-A1F6-E3868EF64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80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7293C0-8170-6245-1CBE-ACCD0FA0C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62D7-B557-4C8E-9A83-AE8C6E6C9F49}" type="datetimeFigureOut">
              <a:rPr lang="nl-NL" smtClean="0"/>
              <a:t>7-3-2024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E6D5B6-8ED4-9FB1-2300-900005224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8AD632-609B-FE74-E40B-3588F7E97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0308" y="6407252"/>
            <a:ext cx="2743200" cy="365125"/>
          </a:xfrm>
        </p:spPr>
        <p:txBody>
          <a:bodyPr/>
          <a:lstStyle/>
          <a:p>
            <a:fld id="{144AF4CE-795C-4D2C-B113-CB22DE540E51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D438FE0A-7733-36BE-E196-74E978138716}"/>
              </a:ext>
            </a:extLst>
          </p:cNvPr>
          <p:cNvGrpSpPr/>
          <p:nvPr userDrawn="1"/>
        </p:nvGrpSpPr>
        <p:grpSpPr>
          <a:xfrm rot="5400000">
            <a:off x="-3162300" y="3162300"/>
            <a:ext cx="6858000" cy="533400"/>
            <a:chOff x="581161" y="1449420"/>
            <a:chExt cx="11051985" cy="1777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99365B4F-9FC5-0D03-99E4-39221FE2D473}"/>
                </a:ext>
              </a:extLst>
            </p:cNvPr>
            <p:cNvSpPr/>
            <p:nvPr/>
          </p:nvSpPr>
          <p:spPr>
            <a:xfrm>
              <a:off x="581161" y="1449420"/>
              <a:ext cx="1748569" cy="177729"/>
            </a:xfrm>
            <a:prstGeom prst="rect">
              <a:avLst/>
            </a:prstGeom>
            <a:solidFill>
              <a:srgbClr val="B60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E6A674D8-260F-33EF-4411-F4FD61B3C069}"/>
                </a:ext>
              </a:extLst>
            </p:cNvPr>
            <p:cNvSpPr/>
            <p:nvPr/>
          </p:nvSpPr>
          <p:spPr>
            <a:xfrm>
              <a:off x="2441844" y="1449420"/>
              <a:ext cx="1748569" cy="177729"/>
            </a:xfrm>
            <a:prstGeom prst="rect">
              <a:avLst/>
            </a:prstGeom>
            <a:solidFill>
              <a:srgbClr val="C94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B4D4D124-CD86-8872-BE88-DB4A565A9529}"/>
                </a:ext>
              </a:extLst>
            </p:cNvPr>
            <p:cNvSpPr/>
            <p:nvPr/>
          </p:nvSpPr>
          <p:spPr>
            <a:xfrm>
              <a:off x="4302528" y="1449420"/>
              <a:ext cx="1748569" cy="177729"/>
            </a:xfrm>
            <a:prstGeom prst="rect">
              <a:avLst/>
            </a:prstGeom>
            <a:solidFill>
              <a:srgbClr val="F2C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2604419-4235-33FD-6A53-2FC4D4651B97}"/>
                </a:ext>
              </a:extLst>
            </p:cNvPr>
            <p:cNvSpPr/>
            <p:nvPr/>
          </p:nvSpPr>
          <p:spPr>
            <a:xfrm>
              <a:off x="6163211" y="1449420"/>
              <a:ext cx="1748569" cy="177729"/>
            </a:xfrm>
            <a:prstGeom prst="rect">
              <a:avLst/>
            </a:prstGeom>
            <a:solidFill>
              <a:srgbClr val="4668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A5A19464-FE94-AA92-86D5-98A5F490F0DC}"/>
                </a:ext>
              </a:extLst>
            </p:cNvPr>
            <p:cNvSpPr/>
            <p:nvPr/>
          </p:nvSpPr>
          <p:spPr>
            <a:xfrm>
              <a:off x="8023895" y="1449420"/>
              <a:ext cx="1748569" cy="177729"/>
            </a:xfrm>
            <a:prstGeom prst="rect">
              <a:avLst/>
            </a:prstGeom>
            <a:solidFill>
              <a:srgbClr val="197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41CCE16-02EA-B67B-4DD3-BFA9D6D3E8F9}"/>
                </a:ext>
              </a:extLst>
            </p:cNvPr>
            <p:cNvSpPr/>
            <p:nvPr/>
          </p:nvSpPr>
          <p:spPr>
            <a:xfrm>
              <a:off x="9884577" y="1449420"/>
              <a:ext cx="1748569" cy="177729"/>
            </a:xfrm>
            <a:prstGeom prst="rect">
              <a:avLst/>
            </a:prstGeom>
            <a:solidFill>
              <a:srgbClr val="1223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7" name="Afbeelding 6">
            <a:extLst>
              <a:ext uri="{FF2B5EF4-FFF2-40B4-BE49-F238E27FC236}">
                <a16:creationId xmlns:a16="http://schemas.microsoft.com/office/drawing/2014/main" id="{52D2B4BC-274C-3954-EA12-F813B8ECED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0" t="37157" r="32917" b="37130"/>
          <a:stretch/>
        </p:blipFill>
        <p:spPr>
          <a:xfrm>
            <a:off x="10169524" y="136525"/>
            <a:ext cx="1793875" cy="68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537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10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eldi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99FD0F-1002-DAF1-F11B-8447D2288D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80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802B085-83E8-0262-A1F6-E3868EF64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80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7293C0-8170-6245-1CBE-ACCD0FA0C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62D7-B557-4C8E-9A83-AE8C6E6C9F49}" type="datetimeFigureOut">
              <a:rPr lang="nl-NL" smtClean="0"/>
              <a:t>7-3-2024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E6D5B6-8ED4-9FB1-2300-900005224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8AD632-609B-FE74-E40B-3588F7E97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F4CE-795C-4D2C-B113-CB22DE540E51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D438FE0A-7733-36BE-E196-74E978138716}"/>
              </a:ext>
            </a:extLst>
          </p:cNvPr>
          <p:cNvGrpSpPr/>
          <p:nvPr userDrawn="1"/>
        </p:nvGrpSpPr>
        <p:grpSpPr>
          <a:xfrm rot="5400000">
            <a:off x="-3162300" y="3162300"/>
            <a:ext cx="6858000" cy="533400"/>
            <a:chOff x="581161" y="1449420"/>
            <a:chExt cx="11051985" cy="1777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99365B4F-9FC5-0D03-99E4-39221FE2D473}"/>
                </a:ext>
              </a:extLst>
            </p:cNvPr>
            <p:cNvSpPr/>
            <p:nvPr/>
          </p:nvSpPr>
          <p:spPr>
            <a:xfrm>
              <a:off x="581161" y="1449420"/>
              <a:ext cx="1748569" cy="177729"/>
            </a:xfrm>
            <a:prstGeom prst="rect">
              <a:avLst/>
            </a:prstGeom>
            <a:solidFill>
              <a:srgbClr val="B60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E6A674D8-260F-33EF-4411-F4FD61B3C069}"/>
                </a:ext>
              </a:extLst>
            </p:cNvPr>
            <p:cNvSpPr/>
            <p:nvPr/>
          </p:nvSpPr>
          <p:spPr>
            <a:xfrm>
              <a:off x="2441844" y="1449420"/>
              <a:ext cx="1748569" cy="177729"/>
            </a:xfrm>
            <a:prstGeom prst="rect">
              <a:avLst/>
            </a:prstGeom>
            <a:solidFill>
              <a:srgbClr val="C94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B4D4D124-CD86-8872-BE88-DB4A565A9529}"/>
                </a:ext>
              </a:extLst>
            </p:cNvPr>
            <p:cNvSpPr/>
            <p:nvPr/>
          </p:nvSpPr>
          <p:spPr>
            <a:xfrm>
              <a:off x="4302528" y="1449420"/>
              <a:ext cx="1748569" cy="177729"/>
            </a:xfrm>
            <a:prstGeom prst="rect">
              <a:avLst/>
            </a:prstGeom>
            <a:solidFill>
              <a:srgbClr val="F2C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2604419-4235-33FD-6A53-2FC4D4651B97}"/>
                </a:ext>
              </a:extLst>
            </p:cNvPr>
            <p:cNvSpPr/>
            <p:nvPr/>
          </p:nvSpPr>
          <p:spPr>
            <a:xfrm>
              <a:off x="6163211" y="1449420"/>
              <a:ext cx="1748569" cy="177729"/>
            </a:xfrm>
            <a:prstGeom prst="rect">
              <a:avLst/>
            </a:prstGeom>
            <a:solidFill>
              <a:srgbClr val="4668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A5A19464-FE94-AA92-86D5-98A5F490F0DC}"/>
                </a:ext>
              </a:extLst>
            </p:cNvPr>
            <p:cNvSpPr/>
            <p:nvPr/>
          </p:nvSpPr>
          <p:spPr>
            <a:xfrm>
              <a:off x="8023895" y="1449420"/>
              <a:ext cx="1748569" cy="177729"/>
            </a:xfrm>
            <a:prstGeom prst="rect">
              <a:avLst/>
            </a:prstGeom>
            <a:solidFill>
              <a:srgbClr val="197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41CCE16-02EA-B67B-4DD3-BFA9D6D3E8F9}"/>
                </a:ext>
              </a:extLst>
            </p:cNvPr>
            <p:cNvSpPr/>
            <p:nvPr/>
          </p:nvSpPr>
          <p:spPr>
            <a:xfrm>
              <a:off x="9884577" y="1449420"/>
              <a:ext cx="1748569" cy="177729"/>
            </a:xfrm>
            <a:prstGeom prst="rect">
              <a:avLst/>
            </a:prstGeom>
            <a:solidFill>
              <a:srgbClr val="1223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7" name="Afbeelding 6">
            <a:extLst>
              <a:ext uri="{FF2B5EF4-FFF2-40B4-BE49-F238E27FC236}">
                <a16:creationId xmlns:a16="http://schemas.microsoft.com/office/drawing/2014/main" id="{F1ADC3A0-064B-5682-B96A-A8FFC520A6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0" t="37157" r="32917" b="37130"/>
          <a:stretch/>
        </p:blipFill>
        <p:spPr>
          <a:xfrm>
            <a:off x="10169524" y="136525"/>
            <a:ext cx="1793875" cy="68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936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10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eldi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99FD0F-1002-DAF1-F11B-8447D2288D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80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802B085-83E8-0262-A1F6-E3868EF64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80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7293C0-8170-6245-1CBE-ACCD0FA0C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62D7-B557-4C8E-9A83-AE8C6E6C9F49}" type="datetimeFigureOut">
              <a:rPr lang="nl-NL" smtClean="0"/>
              <a:t>7-3-2024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E6D5B6-8ED4-9FB1-2300-900005224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8AD632-609B-FE74-E40B-3588F7E97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F4CE-795C-4D2C-B113-CB22DE540E51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D438FE0A-7733-36BE-E196-74E978138716}"/>
              </a:ext>
            </a:extLst>
          </p:cNvPr>
          <p:cNvGrpSpPr/>
          <p:nvPr userDrawn="1"/>
        </p:nvGrpSpPr>
        <p:grpSpPr>
          <a:xfrm rot="5400000">
            <a:off x="-3162300" y="3162300"/>
            <a:ext cx="6858000" cy="533400"/>
            <a:chOff x="581161" y="1449420"/>
            <a:chExt cx="11051985" cy="1777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99365B4F-9FC5-0D03-99E4-39221FE2D473}"/>
                </a:ext>
              </a:extLst>
            </p:cNvPr>
            <p:cNvSpPr/>
            <p:nvPr/>
          </p:nvSpPr>
          <p:spPr>
            <a:xfrm>
              <a:off x="581161" y="1449420"/>
              <a:ext cx="1748569" cy="177729"/>
            </a:xfrm>
            <a:prstGeom prst="rect">
              <a:avLst/>
            </a:prstGeom>
            <a:solidFill>
              <a:srgbClr val="B60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E6A674D8-260F-33EF-4411-F4FD61B3C069}"/>
                </a:ext>
              </a:extLst>
            </p:cNvPr>
            <p:cNvSpPr/>
            <p:nvPr/>
          </p:nvSpPr>
          <p:spPr>
            <a:xfrm>
              <a:off x="2441844" y="1449420"/>
              <a:ext cx="1748569" cy="177729"/>
            </a:xfrm>
            <a:prstGeom prst="rect">
              <a:avLst/>
            </a:prstGeom>
            <a:solidFill>
              <a:srgbClr val="C94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B4D4D124-CD86-8872-BE88-DB4A565A9529}"/>
                </a:ext>
              </a:extLst>
            </p:cNvPr>
            <p:cNvSpPr/>
            <p:nvPr/>
          </p:nvSpPr>
          <p:spPr>
            <a:xfrm>
              <a:off x="4302528" y="1449420"/>
              <a:ext cx="1748569" cy="177729"/>
            </a:xfrm>
            <a:prstGeom prst="rect">
              <a:avLst/>
            </a:prstGeom>
            <a:solidFill>
              <a:srgbClr val="F2C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2604419-4235-33FD-6A53-2FC4D4651B97}"/>
                </a:ext>
              </a:extLst>
            </p:cNvPr>
            <p:cNvSpPr/>
            <p:nvPr/>
          </p:nvSpPr>
          <p:spPr>
            <a:xfrm>
              <a:off x="6163211" y="1449420"/>
              <a:ext cx="1748569" cy="177729"/>
            </a:xfrm>
            <a:prstGeom prst="rect">
              <a:avLst/>
            </a:prstGeom>
            <a:solidFill>
              <a:srgbClr val="4668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A5A19464-FE94-AA92-86D5-98A5F490F0DC}"/>
                </a:ext>
              </a:extLst>
            </p:cNvPr>
            <p:cNvSpPr/>
            <p:nvPr/>
          </p:nvSpPr>
          <p:spPr>
            <a:xfrm>
              <a:off x="8023895" y="1449420"/>
              <a:ext cx="1748569" cy="177729"/>
            </a:xfrm>
            <a:prstGeom prst="rect">
              <a:avLst/>
            </a:prstGeom>
            <a:solidFill>
              <a:srgbClr val="197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41CCE16-02EA-B67B-4DD3-BFA9D6D3E8F9}"/>
                </a:ext>
              </a:extLst>
            </p:cNvPr>
            <p:cNvSpPr/>
            <p:nvPr/>
          </p:nvSpPr>
          <p:spPr>
            <a:xfrm>
              <a:off x="9884577" y="1449420"/>
              <a:ext cx="1748569" cy="177729"/>
            </a:xfrm>
            <a:prstGeom prst="rect">
              <a:avLst/>
            </a:prstGeom>
            <a:solidFill>
              <a:srgbClr val="1223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7" name="Afbeelding 6">
            <a:extLst>
              <a:ext uri="{FF2B5EF4-FFF2-40B4-BE49-F238E27FC236}">
                <a16:creationId xmlns:a16="http://schemas.microsoft.com/office/drawing/2014/main" id="{4F82B8CE-9EC6-784E-6559-D4D6A5C10F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0" t="37157" r="32917" b="37130"/>
          <a:stretch/>
        </p:blipFill>
        <p:spPr>
          <a:xfrm>
            <a:off x="10169524" y="136525"/>
            <a:ext cx="1793875" cy="68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318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10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eldi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99FD0F-1002-DAF1-F11B-8447D2288D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80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802B085-83E8-0262-A1F6-E3868EF64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80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7293C0-8170-6245-1CBE-ACCD0FA0C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62D7-B557-4C8E-9A83-AE8C6E6C9F49}" type="datetimeFigureOut">
              <a:rPr lang="nl-NL" smtClean="0"/>
              <a:t>7-3-2024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E6D5B6-8ED4-9FB1-2300-900005224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8AD632-609B-FE74-E40B-3588F7E97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F4CE-795C-4D2C-B113-CB22DE540E51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D438FE0A-7733-36BE-E196-74E978138716}"/>
              </a:ext>
            </a:extLst>
          </p:cNvPr>
          <p:cNvGrpSpPr/>
          <p:nvPr userDrawn="1"/>
        </p:nvGrpSpPr>
        <p:grpSpPr>
          <a:xfrm rot="5400000">
            <a:off x="-3162300" y="3162300"/>
            <a:ext cx="6858000" cy="533400"/>
            <a:chOff x="581161" y="1449420"/>
            <a:chExt cx="11051985" cy="1777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99365B4F-9FC5-0D03-99E4-39221FE2D473}"/>
                </a:ext>
              </a:extLst>
            </p:cNvPr>
            <p:cNvSpPr/>
            <p:nvPr/>
          </p:nvSpPr>
          <p:spPr>
            <a:xfrm>
              <a:off x="581161" y="1449420"/>
              <a:ext cx="1748569" cy="177729"/>
            </a:xfrm>
            <a:prstGeom prst="rect">
              <a:avLst/>
            </a:prstGeom>
            <a:solidFill>
              <a:srgbClr val="B60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E6A674D8-260F-33EF-4411-F4FD61B3C069}"/>
                </a:ext>
              </a:extLst>
            </p:cNvPr>
            <p:cNvSpPr/>
            <p:nvPr/>
          </p:nvSpPr>
          <p:spPr>
            <a:xfrm>
              <a:off x="2441844" y="1449420"/>
              <a:ext cx="1748569" cy="177729"/>
            </a:xfrm>
            <a:prstGeom prst="rect">
              <a:avLst/>
            </a:prstGeom>
            <a:solidFill>
              <a:srgbClr val="C94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B4D4D124-CD86-8872-BE88-DB4A565A9529}"/>
                </a:ext>
              </a:extLst>
            </p:cNvPr>
            <p:cNvSpPr/>
            <p:nvPr/>
          </p:nvSpPr>
          <p:spPr>
            <a:xfrm>
              <a:off x="4302528" y="1449420"/>
              <a:ext cx="1748569" cy="177729"/>
            </a:xfrm>
            <a:prstGeom prst="rect">
              <a:avLst/>
            </a:prstGeom>
            <a:solidFill>
              <a:srgbClr val="F2C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2604419-4235-33FD-6A53-2FC4D4651B97}"/>
                </a:ext>
              </a:extLst>
            </p:cNvPr>
            <p:cNvSpPr/>
            <p:nvPr/>
          </p:nvSpPr>
          <p:spPr>
            <a:xfrm>
              <a:off x="6163211" y="1449420"/>
              <a:ext cx="1748569" cy="177729"/>
            </a:xfrm>
            <a:prstGeom prst="rect">
              <a:avLst/>
            </a:prstGeom>
            <a:solidFill>
              <a:srgbClr val="4668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A5A19464-FE94-AA92-86D5-98A5F490F0DC}"/>
                </a:ext>
              </a:extLst>
            </p:cNvPr>
            <p:cNvSpPr/>
            <p:nvPr/>
          </p:nvSpPr>
          <p:spPr>
            <a:xfrm>
              <a:off x="8023895" y="1449420"/>
              <a:ext cx="1748569" cy="177729"/>
            </a:xfrm>
            <a:prstGeom prst="rect">
              <a:avLst/>
            </a:prstGeom>
            <a:solidFill>
              <a:srgbClr val="197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41CCE16-02EA-B67B-4DD3-BFA9D6D3E8F9}"/>
                </a:ext>
              </a:extLst>
            </p:cNvPr>
            <p:cNvSpPr/>
            <p:nvPr/>
          </p:nvSpPr>
          <p:spPr>
            <a:xfrm>
              <a:off x="9884577" y="1449420"/>
              <a:ext cx="1748569" cy="177729"/>
            </a:xfrm>
            <a:prstGeom prst="rect">
              <a:avLst/>
            </a:prstGeom>
            <a:solidFill>
              <a:srgbClr val="1223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7" name="Afbeelding 6">
            <a:extLst>
              <a:ext uri="{FF2B5EF4-FFF2-40B4-BE49-F238E27FC236}">
                <a16:creationId xmlns:a16="http://schemas.microsoft.com/office/drawing/2014/main" id="{DD3E4BC8-95F7-B5B2-FEA9-35FFD198BB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0" t="37157" r="32917" b="37130"/>
          <a:stretch/>
        </p:blipFill>
        <p:spPr>
          <a:xfrm>
            <a:off x="10169524" y="136525"/>
            <a:ext cx="1793875" cy="68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479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10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eldi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99FD0F-1002-DAF1-F11B-8447D2288D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80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802B085-83E8-0262-A1F6-E3868EF64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80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7293C0-8170-6245-1CBE-ACCD0FA0C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62D7-B557-4C8E-9A83-AE8C6E6C9F49}" type="datetimeFigureOut">
              <a:rPr lang="nl-NL" smtClean="0"/>
              <a:t>7-3-2024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E6D5B6-8ED4-9FB1-2300-900005224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8AD632-609B-FE74-E40B-3588F7E97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F4CE-795C-4D2C-B113-CB22DE540E51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D438FE0A-7733-36BE-E196-74E978138716}"/>
              </a:ext>
            </a:extLst>
          </p:cNvPr>
          <p:cNvGrpSpPr/>
          <p:nvPr userDrawn="1"/>
        </p:nvGrpSpPr>
        <p:grpSpPr>
          <a:xfrm rot="5400000">
            <a:off x="-3162300" y="3162300"/>
            <a:ext cx="6858000" cy="533400"/>
            <a:chOff x="581161" y="1449420"/>
            <a:chExt cx="11051985" cy="1777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99365B4F-9FC5-0D03-99E4-39221FE2D473}"/>
                </a:ext>
              </a:extLst>
            </p:cNvPr>
            <p:cNvSpPr/>
            <p:nvPr/>
          </p:nvSpPr>
          <p:spPr>
            <a:xfrm>
              <a:off x="581161" y="1449420"/>
              <a:ext cx="1748569" cy="177729"/>
            </a:xfrm>
            <a:prstGeom prst="rect">
              <a:avLst/>
            </a:prstGeom>
            <a:solidFill>
              <a:srgbClr val="B60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E6A674D8-260F-33EF-4411-F4FD61B3C069}"/>
                </a:ext>
              </a:extLst>
            </p:cNvPr>
            <p:cNvSpPr/>
            <p:nvPr/>
          </p:nvSpPr>
          <p:spPr>
            <a:xfrm>
              <a:off x="2441844" y="1449420"/>
              <a:ext cx="1748569" cy="177729"/>
            </a:xfrm>
            <a:prstGeom prst="rect">
              <a:avLst/>
            </a:prstGeom>
            <a:solidFill>
              <a:srgbClr val="C94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B4D4D124-CD86-8872-BE88-DB4A565A9529}"/>
                </a:ext>
              </a:extLst>
            </p:cNvPr>
            <p:cNvSpPr/>
            <p:nvPr/>
          </p:nvSpPr>
          <p:spPr>
            <a:xfrm>
              <a:off x="4302528" y="1449420"/>
              <a:ext cx="1748569" cy="177729"/>
            </a:xfrm>
            <a:prstGeom prst="rect">
              <a:avLst/>
            </a:prstGeom>
            <a:solidFill>
              <a:srgbClr val="F2C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2604419-4235-33FD-6A53-2FC4D4651B97}"/>
                </a:ext>
              </a:extLst>
            </p:cNvPr>
            <p:cNvSpPr/>
            <p:nvPr/>
          </p:nvSpPr>
          <p:spPr>
            <a:xfrm>
              <a:off x="6163211" y="1449420"/>
              <a:ext cx="1748569" cy="177729"/>
            </a:xfrm>
            <a:prstGeom prst="rect">
              <a:avLst/>
            </a:prstGeom>
            <a:solidFill>
              <a:srgbClr val="4668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A5A19464-FE94-AA92-86D5-98A5F490F0DC}"/>
                </a:ext>
              </a:extLst>
            </p:cNvPr>
            <p:cNvSpPr/>
            <p:nvPr/>
          </p:nvSpPr>
          <p:spPr>
            <a:xfrm>
              <a:off x="8023895" y="1449420"/>
              <a:ext cx="1748569" cy="177729"/>
            </a:xfrm>
            <a:prstGeom prst="rect">
              <a:avLst/>
            </a:prstGeom>
            <a:solidFill>
              <a:srgbClr val="197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41CCE16-02EA-B67B-4DD3-BFA9D6D3E8F9}"/>
                </a:ext>
              </a:extLst>
            </p:cNvPr>
            <p:cNvSpPr/>
            <p:nvPr/>
          </p:nvSpPr>
          <p:spPr>
            <a:xfrm>
              <a:off x="9884577" y="1449420"/>
              <a:ext cx="1748569" cy="177729"/>
            </a:xfrm>
            <a:prstGeom prst="rect">
              <a:avLst/>
            </a:prstGeom>
            <a:solidFill>
              <a:srgbClr val="1223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7" name="Afbeelding 6">
            <a:extLst>
              <a:ext uri="{FF2B5EF4-FFF2-40B4-BE49-F238E27FC236}">
                <a16:creationId xmlns:a16="http://schemas.microsoft.com/office/drawing/2014/main" id="{B867C4A2-4C1E-F3B1-E5BC-6D8870A4D1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0" t="37157" r="32917" b="37130"/>
          <a:stretch/>
        </p:blipFill>
        <p:spPr>
          <a:xfrm>
            <a:off x="10169524" y="136525"/>
            <a:ext cx="1793875" cy="68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707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10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ECEEFF-40FE-8920-2ED5-6F0E5B50A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1E6352-5E2F-ABEB-F331-8C49249DF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570968-6530-FC97-EBDE-C8C11ABD9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62D7-B557-4C8E-9A83-AE8C6E6C9F49}" type="datetimeFigureOut">
              <a:rPr lang="nl-NL" smtClean="0"/>
              <a:t>7-3-2024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98C2E96-CA06-098E-5823-FB8BF2C35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57E08EA-0B33-CB66-9383-947173483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F4CE-795C-4D2C-B113-CB22DE540E51}" type="slidenum">
              <a:rPr lang="nl-NL" smtClean="0"/>
              <a:t>‹nr.›</a:t>
            </a:fld>
            <a:endParaRPr lang="nl-NL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F133F1FE-08DD-E2F9-85C7-51E69B42D7A7}"/>
              </a:ext>
            </a:extLst>
          </p:cNvPr>
          <p:cNvGrpSpPr/>
          <p:nvPr userDrawn="1"/>
        </p:nvGrpSpPr>
        <p:grpSpPr>
          <a:xfrm>
            <a:off x="0" y="6533963"/>
            <a:ext cx="12192000" cy="271516"/>
            <a:chOff x="581161" y="1449420"/>
            <a:chExt cx="11103416" cy="177729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1D118310-8FB2-D493-7922-DDB85CD08992}"/>
                </a:ext>
              </a:extLst>
            </p:cNvPr>
            <p:cNvSpPr/>
            <p:nvPr/>
          </p:nvSpPr>
          <p:spPr>
            <a:xfrm>
              <a:off x="581161" y="1449420"/>
              <a:ext cx="1800000" cy="177729"/>
            </a:xfrm>
            <a:prstGeom prst="rect">
              <a:avLst/>
            </a:prstGeom>
            <a:solidFill>
              <a:srgbClr val="B60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EF7F0B93-98B8-F896-61D4-13681D3C1D53}"/>
                </a:ext>
              </a:extLst>
            </p:cNvPr>
            <p:cNvSpPr/>
            <p:nvPr/>
          </p:nvSpPr>
          <p:spPr>
            <a:xfrm>
              <a:off x="2441844" y="1449420"/>
              <a:ext cx="1800000" cy="177729"/>
            </a:xfrm>
            <a:prstGeom prst="rect">
              <a:avLst/>
            </a:prstGeom>
            <a:solidFill>
              <a:srgbClr val="C94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200D68CD-FD30-7945-BCBA-A388734EE238}"/>
                </a:ext>
              </a:extLst>
            </p:cNvPr>
            <p:cNvSpPr/>
            <p:nvPr/>
          </p:nvSpPr>
          <p:spPr>
            <a:xfrm>
              <a:off x="4302527" y="1449420"/>
              <a:ext cx="1800000" cy="177729"/>
            </a:xfrm>
            <a:prstGeom prst="rect">
              <a:avLst/>
            </a:prstGeom>
            <a:solidFill>
              <a:srgbClr val="F2C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3C4999F-D885-A23E-CAF4-E5A098BC9C17}"/>
                </a:ext>
              </a:extLst>
            </p:cNvPr>
            <p:cNvSpPr/>
            <p:nvPr/>
          </p:nvSpPr>
          <p:spPr>
            <a:xfrm>
              <a:off x="6163210" y="1449420"/>
              <a:ext cx="1800000" cy="177729"/>
            </a:xfrm>
            <a:prstGeom prst="rect">
              <a:avLst/>
            </a:prstGeom>
            <a:solidFill>
              <a:srgbClr val="4668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4B4FA667-E9EE-0862-727B-65E7A7F98B6B}"/>
                </a:ext>
              </a:extLst>
            </p:cNvPr>
            <p:cNvSpPr/>
            <p:nvPr/>
          </p:nvSpPr>
          <p:spPr>
            <a:xfrm>
              <a:off x="8023893" y="1449420"/>
              <a:ext cx="1800000" cy="177729"/>
            </a:xfrm>
            <a:prstGeom prst="rect">
              <a:avLst/>
            </a:prstGeom>
            <a:solidFill>
              <a:srgbClr val="197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11157D7C-AECF-1FDD-E114-67C53DB6CB2D}"/>
                </a:ext>
              </a:extLst>
            </p:cNvPr>
            <p:cNvSpPr/>
            <p:nvPr/>
          </p:nvSpPr>
          <p:spPr>
            <a:xfrm>
              <a:off x="9884577" y="1449420"/>
              <a:ext cx="1800000" cy="177729"/>
            </a:xfrm>
            <a:prstGeom prst="rect">
              <a:avLst/>
            </a:prstGeom>
            <a:solidFill>
              <a:srgbClr val="1223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CBEEADEB-3665-1132-1063-ABC903DB3B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049" y="61496"/>
            <a:ext cx="1793875" cy="80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196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C10AC7-87C4-2061-E688-6A650D392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94E05D-E781-D1CC-7B0D-B16BD241A6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1DBC273-3286-8F11-A219-EBEC836B7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871FA1C-DA16-E58E-1CE5-966575C16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62D7-B557-4C8E-9A83-AE8C6E6C9F49}" type="datetimeFigureOut">
              <a:rPr lang="nl-NL" smtClean="0"/>
              <a:t>7-3-2024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34572DA-0C0D-ED0C-706E-D4C657FB6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FF21103-A9FA-6AB5-2EEA-B9796ADA3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F4CE-795C-4D2C-B113-CB22DE540E51}" type="slidenum">
              <a:rPr lang="nl-NL" smtClean="0"/>
              <a:t>‹nr.›</a:t>
            </a:fld>
            <a:endParaRPr lang="nl-NL"/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E088AD72-DFF4-7296-6D06-91449521F0BE}"/>
              </a:ext>
            </a:extLst>
          </p:cNvPr>
          <p:cNvGrpSpPr/>
          <p:nvPr userDrawn="1"/>
        </p:nvGrpSpPr>
        <p:grpSpPr>
          <a:xfrm>
            <a:off x="0" y="6533963"/>
            <a:ext cx="12192000" cy="271516"/>
            <a:chOff x="581161" y="1449420"/>
            <a:chExt cx="11103416" cy="177729"/>
          </a:xfrm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89F53865-7BB2-2FD5-EB91-011F842A5B44}"/>
                </a:ext>
              </a:extLst>
            </p:cNvPr>
            <p:cNvSpPr/>
            <p:nvPr/>
          </p:nvSpPr>
          <p:spPr>
            <a:xfrm>
              <a:off x="581161" y="1449420"/>
              <a:ext cx="1800000" cy="177729"/>
            </a:xfrm>
            <a:prstGeom prst="rect">
              <a:avLst/>
            </a:prstGeom>
            <a:solidFill>
              <a:srgbClr val="B60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3FFBD7EA-9BBA-83AF-7535-F7CE213D89E1}"/>
                </a:ext>
              </a:extLst>
            </p:cNvPr>
            <p:cNvSpPr/>
            <p:nvPr/>
          </p:nvSpPr>
          <p:spPr>
            <a:xfrm>
              <a:off x="2441844" y="1449420"/>
              <a:ext cx="1800000" cy="177729"/>
            </a:xfrm>
            <a:prstGeom prst="rect">
              <a:avLst/>
            </a:prstGeom>
            <a:solidFill>
              <a:srgbClr val="C94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3E3C1094-85A5-98B1-DD56-B629D67CFA93}"/>
                </a:ext>
              </a:extLst>
            </p:cNvPr>
            <p:cNvSpPr/>
            <p:nvPr/>
          </p:nvSpPr>
          <p:spPr>
            <a:xfrm>
              <a:off x="4302527" y="1449420"/>
              <a:ext cx="1800000" cy="177729"/>
            </a:xfrm>
            <a:prstGeom prst="rect">
              <a:avLst/>
            </a:prstGeom>
            <a:solidFill>
              <a:srgbClr val="F2C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32C6A5D2-6A9F-7E19-0D2D-4A773D458221}"/>
                </a:ext>
              </a:extLst>
            </p:cNvPr>
            <p:cNvSpPr/>
            <p:nvPr/>
          </p:nvSpPr>
          <p:spPr>
            <a:xfrm>
              <a:off x="6163210" y="1449420"/>
              <a:ext cx="1800000" cy="177729"/>
            </a:xfrm>
            <a:prstGeom prst="rect">
              <a:avLst/>
            </a:prstGeom>
            <a:solidFill>
              <a:srgbClr val="4668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590F2FD0-3DB7-E5B7-73F0-E7B9547FF5A6}"/>
                </a:ext>
              </a:extLst>
            </p:cNvPr>
            <p:cNvSpPr/>
            <p:nvPr/>
          </p:nvSpPr>
          <p:spPr>
            <a:xfrm>
              <a:off x="8023893" y="1449420"/>
              <a:ext cx="1800000" cy="177729"/>
            </a:xfrm>
            <a:prstGeom prst="rect">
              <a:avLst/>
            </a:prstGeom>
            <a:solidFill>
              <a:srgbClr val="197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8FFF662A-9155-11EA-61C7-1341DB4BEFDC}"/>
                </a:ext>
              </a:extLst>
            </p:cNvPr>
            <p:cNvSpPr/>
            <p:nvPr/>
          </p:nvSpPr>
          <p:spPr>
            <a:xfrm>
              <a:off x="9884577" y="1449420"/>
              <a:ext cx="1800000" cy="177729"/>
            </a:xfrm>
            <a:prstGeom prst="rect">
              <a:avLst/>
            </a:prstGeom>
            <a:solidFill>
              <a:srgbClr val="1223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E3FAF074-B740-5FEB-3DC3-109A97D4D3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049" y="61496"/>
            <a:ext cx="1793875" cy="80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2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05EAE9A-804E-34D7-4C5B-C7A082CE1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60B0F71-BC42-56D2-E4AA-F0A450A8C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8E223F-B356-696C-3276-AEFB88CDF3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F62D7-B557-4C8E-9A83-AE8C6E6C9F49}" type="datetimeFigureOut">
              <a:rPr lang="nl-NL" smtClean="0"/>
              <a:t>7-3-2024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055172-E1F6-5980-EE63-1533ED2B6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20D5524-A2A2-B381-80E5-415D2967BB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AF4CE-795C-4D2C-B113-CB22DE540E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924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50" r:id="rId8"/>
    <p:sldLayoutId id="2147483652" r:id="rId9"/>
    <p:sldLayoutId id="2147483653" r:id="rId10"/>
    <p:sldLayoutId id="2147483654" r:id="rId11"/>
    <p:sldLayoutId id="2147483655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sv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0.svg"/><Relationship Id="rId4" Type="http://schemas.openxmlformats.org/officeDocument/2006/relationships/image" Target="../media/image79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png"/><Relationship Id="rId18" Type="http://schemas.openxmlformats.org/officeDocument/2006/relationships/image" Target="../media/image90.png"/><Relationship Id="rId26" Type="http://schemas.openxmlformats.org/officeDocument/2006/relationships/image" Target="../media/image93.png"/><Relationship Id="rId39" Type="http://schemas.openxmlformats.org/officeDocument/2006/relationships/image" Target="../media/image35.png"/><Relationship Id="rId21" Type="http://schemas.openxmlformats.org/officeDocument/2006/relationships/image" Target="../media/image40.png"/><Relationship Id="rId34" Type="http://schemas.openxmlformats.org/officeDocument/2006/relationships/image" Target="../media/image99.jpeg"/><Relationship Id="rId42" Type="http://schemas.openxmlformats.org/officeDocument/2006/relationships/image" Target="../media/image101.svg"/><Relationship Id="rId7" Type="http://schemas.openxmlformats.org/officeDocument/2006/relationships/image" Target="../media/image84.svg"/><Relationship Id="rId2" Type="http://schemas.openxmlformats.org/officeDocument/2006/relationships/image" Target="../media/image19.png"/><Relationship Id="rId16" Type="http://schemas.openxmlformats.org/officeDocument/2006/relationships/image" Target="../media/image88.png"/><Relationship Id="rId20" Type="http://schemas.openxmlformats.org/officeDocument/2006/relationships/image" Target="../media/image92.png"/><Relationship Id="rId29" Type="http://schemas.openxmlformats.org/officeDocument/2006/relationships/image" Target="../media/image15.svg"/><Relationship Id="rId41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3.png"/><Relationship Id="rId11" Type="http://schemas.openxmlformats.org/officeDocument/2006/relationships/image" Target="../media/image12.png"/><Relationship Id="rId24" Type="http://schemas.openxmlformats.org/officeDocument/2006/relationships/image" Target="../media/image22.png"/><Relationship Id="rId32" Type="http://schemas.openxmlformats.org/officeDocument/2006/relationships/image" Target="../media/image97.png"/><Relationship Id="rId37" Type="http://schemas.openxmlformats.org/officeDocument/2006/relationships/image" Target="../media/image100.svg"/><Relationship Id="rId40" Type="http://schemas.openxmlformats.org/officeDocument/2006/relationships/image" Target="../media/image5.png"/><Relationship Id="rId5" Type="http://schemas.openxmlformats.org/officeDocument/2006/relationships/image" Target="../media/image82.svg"/><Relationship Id="rId15" Type="http://schemas.openxmlformats.org/officeDocument/2006/relationships/image" Target="../media/image87.svg"/><Relationship Id="rId23" Type="http://schemas.openxmlformats.org/officeDocument/2006/relationships/image" Target="../media/image24.svg"/><Relationship Id="rId28" Type="http://schemas.openxmlformats.org/officeDocument/2006/relationships/image" Target="../media/image14.png"/><Relationship Id="rId36" Type="http://schemas.openxmlformats.org/officeDocument/2006/relationships/image" Target="../media/image33.png"/><Relationship Id="rId10" Type="http://schemas.openxmlformats.org/officeDocument/2006/relationships/image" Target="../media/image18.png"/><Relationship Id="rId19" Type="http://schemas.openxmlformats.org/officeDocument/2006/relationships/image" Target="../media/image91.jpeg"/><Relationship Id="rId31" Type="http://schemas.openxmlformats.org/officeDocument/2006/relationships/image" Target="../media/image96.svg"/><Relationship Id="rId4" Type="http://schemas.openxmlformats.org/officeDocument/2006/relationships/image" Target="../media/image81.png"/><Relationship Id="rId9" Type="http://schemas.openxmlformats.org/officeDocument/2006/relationships/image" Target="../media/image86.svg"/><Relationship Id="rId14" Type="http://schemas.openxmlformats.org/officeDocument/2006/relationships/image" Target="../media/image16.png"/><Relationship Id="rId22" Type="http://schemas.openxmlformats.org/officeDocument/2006/relationships/image" Target="../media/image23.png"/><Relationship Id="rId27" Type="http://schemas.openxmlformats.org/officeDocument/2006/relationships/image" Target="../media/image94.png"/><Relationship Id="rId30" Type="http://schemas.openxmlformats.org/officeDocument/2006/relationships/image" Target="../media/image95.png"/><Relationship Id="rId35" Type="http://schemas.openxmlformats.org/officeDocument/2006/relationships/image" Target="../media/image32.jpeg"/><Relationship Id="rId8" Type="http://schemas.openxmlformats.org/officeDocument/2006/relationships/image" Target="../media/image85.png"/><Relationship Id="rId3" Type="http://schemas.openxmlformats.org/officeDocument/2006/relationships/image" Target="../media/image20.svg"/><Relationship Id="rId12" Type="http://schemas.openxmlformats.org/officeDocument/2006/relationships/image" Target="../media/image13.svg"/><Relationship Id="rId17" Type="http://schemas.openxmlformats.org/officeDocument/2006/relationships/image" Target="../media/image89.svg"/><Relationship Id="rId25" Type="http://schemas.openxmlformats.org/officeDocument/2006/relationships/image" Target="../media/image7.png"/><Relationship Id="rId33" Type="http://schemas.openxmlformats.org/officeDocument/2006/relationships/image" Target="../media/image98.svg"/><Relationship Id="rId38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1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sv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svg"/><Relationship Id="rId4" Type="http://schemas.openxmlformats.org/officeDocument/2006/relationships/image" Target="../media/image44.svg"/><Relationship Id="rId9" Type="http://schemas.openxmlformats.org/officeDocument/2006/relationships/image" Target="../media/image49.png"/><Relationship Id="rId1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4.jpeg"/><Relationship Id="rId7" Type="http://schemas.openxmlformats.org/officeDocument/2006/relationships/image" Target="../media/image58.sv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7.png"/><Relationship Id="rId11" Type="http://schemas.openxmlformats.org/officeDocument/2006/relationships/image" Target="../media/image62.svg"/><Relationship Id="rId5" Type="http://schemas.openxmlformats.org/officeDocument/2006/relationships/image" Target="../media/image56.sv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svg"/><Relationship Id="rId14" Type="http://schemas.openxmlformats.org/officeDocument/2006/relationships/image" Target="../media/image65.sv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0_C3A2C5C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1_CEB320EC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alm-toolkit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A9FBE5F-47AE-12A1-EEA9-77F2EA0B4E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CI/CD en de waarde voor Power BI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9A50354-47F4-BCD4-5B65-5E8AA56640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/>
              <a:t>Nick van Dorst</a:t>
            </a:r>
          </a:p>
          <a:p>
            <a:r>
              <a:rPr lang="nl-NL"/>
              <a:t>Patrick Frenks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9ED8D64-7057-ED53-5101-15EB683EC3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82936" y="2653748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04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39BB99-52CC-71D9-A306-ADEDEC73D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C9E7A044-F4AD-9E05-84D8-0BA741320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24" y="1398316"/>
            <a:ext cx="11534435" cy="477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81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07444E-4015-CFE0-1073-A406EC677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CI/CD - Complexe projecten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AA199E-9D7C-2C5C-A111-6227CEF84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34350"/>
            <a:ext cx="10515600" cy="2888573"/>
          </a:xfrm>
        </p:spPr>
        <p:txBody>
          <a:bodyPr>
            <a:normAutofit/>
          </a:bodyPr>
          <a:lstStyle/>
          <a:p>
            <a:r>
              <a:rPr lang="nl-NL" sz="1900" dirty="0"/>
              <a:t>Benodigdheden:</a:t>
            </a:r>
          </a:p>
          <a:p>
            <a:pPr lvl="1"/>
            <a:r>
              <a:rPr lang="nl-NL" sz="1500" dirty="0" err="1"/>
              <a:t>Azure</a:t>
            </a:r>
            <a:r>
              <a:rPr lang="nl-NL" sz="1500" dirty="0"/>
              <a:t> </a:t>
            </a:r>
            <a:r>
              <a:rPr lang="nl-NL" sz="1500" dirty="0" err="1"/>
              <a:t>DevOps</a:t>
            </a:r>
            <a:endParaRPr lang="nl-NL" sz="1500" dirty="0"/>
          </a:p>
          <a:p>
            <a:pPr lvl="2"/>
            <a:r>
              <a:rPr lang="nl-NL" sz="1100" dirty="0"/>
              <a:t>GIT</a:t>
            </a:r>
          </a:p>
          <a:p>
            <a:pPr lvl="2"/>
            <a:r>
              <a:rPr lang="nl-NL" sz="1100" dirty="0"/>
              <a:t>Pipelines</a:t>
            </a:r>
          </a:p>
          <a:p>
            <a:pPr lvl="1"/>
            <a:r>
              <a:rPr lang="nl-NL" sz="1500" dirty="0"/>
              <a:t>Visual Studio Code</a:t>
            </a:r>
          </a:p>
          <a:p>
            <a:pPr lvl="1"/>
            <a:r>
              <a:rPr lang="nl-NL" sz="1500" dirty="0"/>
              <a:t>.PBIP / .TMDL</a:t>
            </a:r>
          </a:p>
          <a:p>
            <a:endParaRPr lang="nl-NL" sz="1900" dirty="0"/>
          </a:p>
          <a:p>
            <a:pPr marL="0" indent="0">
              <a:buNone/>
            </a:pPr>
            <a:endParaRPr lang="nl-NL" sz="1900" dirty="0"/>
          </a:p>
          <a:p>
            <a:endParaRPr lang="nl-NL" sz="1900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DE918C5F-4FB1-4B38-1279-F2220DB99EBF}"/>
              </a:ext>
            </a:extLst>
          </p:cNvPr>
          <p:cNvSpPr txBox="1">
            <a:spLocks/>
          </p:cNvSpPr>
          <p:nvPr/>
        </p:nvSpPr>
        <p:spPr>
          <a:xfrm>
            <a:off x="838200" y="1440708"/>
            <a:ext cx="10515600" cy="1018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900" dirty="0"/>
          </a:p>
          <a:p>
            <a:r>
              <a:rPr lang="nl-NL" sz="1900" dirty="0"/>
              <a:t>Gebruik GIT </a:t>
            </a:r>
            <a:r>
              <a:rPr lang="nl-NL" sz="1900" dirty="0" err="1"/>
              <a:t>repo’s</a:t>
            </a:r>
            <a:r>
              <a:rPr lang="nl-NL" sz="1900" dirty="0"/>
              <a:t> in </a:t>
            </a:r>
            <a:r>
              <a:rPr lang="nl-NL" sz="1900" dirty="0" err="1"/>
              <a:t>DevOps</a:t>
            </a:r>
            <a:endParaRPr lang="nl-NL" sz="1900" dirty="0"/>
          </a:p>
          <a:p>
            <a:endParaRPr lang="nl-NL" sz="1900" dirty="0"/>
          </a:p>
          <a:p>
            <a:endParaRPr lang="nl-NL" sz="1900" dirty="0"/>
          </a:p>
          <a:p>
            <a:endParaRPr lang="nl-NL" sz="1900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CD0C26A4-C03A-2133-D6D2-A12913DC2792}"/>
              </a:ext>
            </a:extLst>
          </p:cNvPr>
          <p:cNvSpPr txBox="1">
            <a:spLocks/>
          </p:cNvSpPr>
          <p:nvPr/>
        </p:nvSpPr>
        <p:spPr>
          <a:xfrm>
            <a:off x="838200" y="235510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900" dirty="0"/>
          </a:p>
          <a:p>
            <a:r>
              <a:rPr lang="nl-NL" sz="1900" dirty="0"/>
              <a:t>Gebruik source control functie in Power BI </a:t>
            </a:r>
            <a:r>
              <a:rPr lang="nl-NL" sz="1900" dirty="0" err="1"/>
              <a:t>workspace</a:t>
            </a:r>
            <a:endParaRPr lang="nl-NL" sz="1900" dirty="0"/>
          </a:p>
          <a:p>
            <a:endParaRPr lang="nl-NL" sz="1900" dirty="0"/>
          </a:p>
          <a:p>
            <a:endParaRPr lang="nl-NL" sz="1900" dirty="0"/>
          </a:p>
        </p:txBody>
      </p:sp>
      <p:pic>
        <p:nvPicPr>
          <p:cNvPr id="2050" name="Picture 2" descr="Git - Logo Downloads">
            <a:extLst>
              <a:ext uri="{FF2B5EF4-FFF2-40B4-BE49-F238E27FC236}">
                <a16:creationId xmlns:a16="http://schemas.microsoft.com/office/drawing/2014/main" id="{8076791A-FEEF-B1B4-3C11-4833E162A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140" y="4844692"/>
            <a:ext cx="1079244" cy="107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isual Studio Code logo thumbnail transparent PNG - StickPNG">
            <a:extLst>
              <a:ext uri="{FF2B5EF4-FFF2-40B4-BE49-F238E27FC236}">
                <a16:creationId xmlns:a16="http://schemas.microsoft.com/office/drawing/2014/main" id="{175D0E67-371A-CBED-1239-EAA5E97EC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006" y="3321997"/>
            <a:ext cx="1629697" cy="162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zure Pipelines | Slack App Directory">
            <a:extLst>
              <a:ext uri="{FF2B5EF4-FFF2-40B4-BE49-F238E27FC236}">
                <a16:creationId xmlns:a16="http://schemas.microsoft.com/office/drawing/2014/main" id="{D5299AAC-B4D9-4D4A-F6BB-1AFEEA6CD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451" y="3517489"/>
            <a:ext cx="1238712" cy="123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89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schermopname, diagram, lijn&#10;&#10;Automatisch gegenereerde beschrijving">
            <a:extLst>
              <a:ext uri="{FF2B5EF4-FFF2-40B4-BE49-F238E27FC236}">
                <a16:creationId xmlns:a16="http://schemas.microsoft.com/office/drawing/2014/main" id="{8308036F-EB69-4D0F-B66F-A22DC06B9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600" y="361568"/>
            <a:ext cx="7702800" cy="613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81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167155-E41F-52CA-6C3B-5E12D6DCB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Situatie – Eenvoudige projecten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A24413-6D16-FAB0-3662-580614E4C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651" y="2016543"/>
            <a:ext cx="10515600" cy="4351338"/>
          </a:xfrm>
        </p:spPr>
        <p:txBody>
          <a:bodyPr>
            <a:normAutofit/>
          </a:bodyPr>
          <a:lstStyle/>
          <a:p>
            <a:r>
              <a:rPr lang="nl-NL" sz="1900" dirty="0"/>
              <a:t>Organisatietype: MKB+</a:t>
            </a:r>
          </a:p>
          <a:p>
            <a:endParaRPr lang="nl-NL" sz="1900" dirty="0"/>
          </a:p>
          <a:p>
            <a:r>
              <a:rPr lang="nl-NL" sz="1900" dirty="0"/>
              <a:t>Eerste Power BI start gemaakt, toegevoegde waarde heeft zich bewezen</a:t>
            </a:r>
          </a:p>
          <a:p>
            <a:endParaRPr lang="nl-NL" sz="1900" dirty="0"/>
          </a:p>
          <a:p>
            <a:r>
              <a:rPr lang="nl-NL" sz="1900" dirty="0"/>
              <a:t>Ontwikkelteam is gegroeid naar meerdere ontwikkelaars</a:t>
            </a:r>
          </a:p>
          <a:p>
            <a:endParaRPr lang="nl-NL" sz="1900" dirty="0"/>
          </a:p>
          <a:p>
            <a:r>
              <a:rPr lang="nl-NL" sz="1900" dirty="0"/>
              <a:t>Structuur van werkprocessen is niet langer houdbaar</a:t>
            </a:r>
          </a:p>
          <a:p>
            <a:pPr marL="0" indent="0">
              <a:buNone/>
            </a:pPr>
            <a:endParaRPr lang="nl-NL" sz="1900" dirty="0"/>
          </a:p>
          <a:p>
            <a:pPr marL="0" indent="0">
              <a:buNone/>
            </a:pPr>
            <a:endParaRPr lang="nl-NL" sz="1900" dirty="0"/>
          </a:p>
        </p:txBody>
      </p:sp>
    </p:spTree>
    <p:extLst>
      <p:ext uri="{BB962C8B-B14F-4D97-AF65-F5344CB8AC3E}">
        <p14:creationId xmlns:p14="http://schemas.microsoft.com/office/powerpoint/2010/main" val="138269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77578-0897-47AD-A7F0-1D0695763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2A886E-9FE7-93D7-0E1F-9EFD5B93C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Situatie – Complexe projecten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DCFE87-7307-E49F-14ED-ABC580F73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9989" y="2026592"/>
            <a:ext cx="10515600" cy="4351338"/>
          </a:xfrm>
        </p:spPr>
        <p:txBody>
          <a:bodyPr>
            <a:normAutofit/>
          </a:bodyPr>
          <a:lstStyle/>
          <a:p>
            <a:r>
              <a:rPr lang="nl-NL" sz="1900" dirty="0"/>
              <a:t>Organisatietype: Enterprise</a:t>
            </a:r>
          </a:p>
          <a:p>
            <a:endParaRPr lang="nl-NL" sz="1900" dirty="0"/>
          </a:p>
          <a:p>
            <a:r>
              <a:rPr lang="nl-NL" sz="1900" dirty="0"/>
              <a:t>Ontwikkelteam van 6+ </a:t>
            </a:r>
            <a:r>
              <a:rPr lang="nl-NL" sz="1900" dirty="0" err="1"/>
              <a:t>developers</a:t>
            </a:r>
            <a:endParaRPr lang="nl-NL" sz="1900" dirty="0"/>
          </a:p>
          <a:p>
            <a:endParaRPr lang="nl-NL" sz="1900" dirty="0"/>
          </a:p>
          <a:p>
            <a:r>
              <a:rPr lang="nl-NL" sz="1900" dirty="0"/>
              <a:t>Ontwikkelproces is gestructureerd middels </a:t>
            </a:r>
            <a:r>
              <a:rPr lang="nl-NL" sz="1900" dirty="0" err="1"/>
              <a:t>DevOps</a:t>
            </a:r>
            <a:r>
              <a:rPr lang="nl-NL" sz="1900" dirty="0"/>
              <a:t> en Agile/Scrum</a:t>
            </a:r>
          </a:p>
          <a:p>
            <a:endParaRPr lang="nl-NL" sz="1900" dirty="0"/>
          </a:p>
          <a:p>
            <a:r>
              <a:rPr lang="nl-NL" sz="1900" dirty="0"/>
              <a:t>Vereisten vanuit </a:t>
            </a:r>
            <a:r>
              <a:rPr lang="nl-NL" sz="1900" dirty="0" err="1"/>
              <a:t>governance</a:t>
            </a:r>
            <a:r>
              <a:rPr lang="nl-NL" sz="1900" dirty="0"/>
              <a:t> beleid</a:t>
            </a:r>
          </a:p>
          <a:p>
            <a:pPr marL="0" indent="0">
              <a:buNone/>
            </a:pPr>
            <a:endParaRPr lang="nl-NL" sz="1900" dirty="0"/>
          </a:p>
          <a:p>
            <a:endParaRPr lang="nl-NL" sz="1900" dirty="0"/>
          </a:p>
        </p:txBody>
      </p:sp>
    </p:spTree>
    <p:extLst>
      <p:ext uri="{BB962C8B-B14F-4D97-AF65-F5344CB8AC3E}">
        <p14:creationId xmlns:p14="http://schemas.microsoft.com/office/powerpoint/2010/main" val="32492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BEEA51-E655-ACC4-5074-B226032A0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0F84AF-2805-A73F-593A-0A3553D0C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Vragen?</a:t>
            </a:r>
          </a:p>
        </p:txBody>
      </p:sp>
    </p:spTree>
    <p:extLst>
      <p:ext uri="{BB962C8B-B14F-4D97-AF65-F5344CB8AC3E}">
        <p14:creationId xmlns:p14="http://schemas.microsoft.com/office/powerpoint/2010/main" val="3925542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26FE342-87B7-A648-C038-40C65EF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611" y="1332706"/>
            <a:ext cx="5257800" cy="1325563"/>
          </a:xfrm>
        </p:spPr>
        <p:txBody>
          <a:bodyPr/>
          <a:lstStyle/>
          <a:p>
            <a:pPr algn="ctr"/>
            <a:r>
              <a:rPr lang="nl-NL" err="1"/>
              <a:t>Session</a:t>
            </a:r>
            <a:r>
              <a:rPr lang="nl-NL"/>
              <a:t> </a:t>
            </a:r>
            <a:r>
              <a:rPr lang="nl-NL" err="1"/>
              <a:t>evaluation</a:t>
            </a:r>
            <a:endParaRPr lang="nl-NL"/>
          </a:p>
        </p:txBody>
      </p:sp>
      <p:pic>
        <p:nvPicPr>
          <p:cNvPr id="3" name="Tijdelijke aanduiding voor inhoud 2">
            <a:extLst>
              <a:ext uri="{FF2B5EF4-FFF2-40B4-BE49-F238E27FC236}">
                <a16:creationId xmlns:a16="http://schemas.microsoft.com/office/drawing/2014/main" id="{D9811995-11BE-4A5F-1BA1-C77131ECA1F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08511" y="2477294"/>
            <a:ext cx="3048000" cy="3048000"/>
          </a:xfrm>
        </p:spPr>
      </p:pic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69DA9BB0-4EAA-EC63-F821-5028650B70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3447" y="2477294"/>
            <a:ext cx="3048000" cy="3048000"/>
          </a:xfrm>
        </p:spPr>
      </p:pic>
      <p:sp>
        <p:nvSpPr>
          <p:cNvPr id="9" name="Titel 3">
            <a:extLst>
              <a:ext uri="{FF2B5EF4-FFF2-40B4-BE49-F238E27FC236}">
                <a16:creationId xmlns:a16="http://schemas.microsoft.com/office/drawing/2014/main" id="{D98311A2-297F-2216-52B7-5243C23DB863}"/>
              </a:ext>
            </a:extLst>
          </p:cNvPr>
          <p:cNvSpPr txBox="1">
            <a:spLocks/>
          </p:cNvSpPr>
          <p:nvPr/>
        </p:nvSpPr>
        <p:spPr>
          <a:xfrm>
            <a:off x="6528547" y="1332706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/>
              <a:t>Event </a:t>
            </a:r>
            <a:r>
              <a:rPr lang="nl-NL" err="1"/>
              <a:t>evaluation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9404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BA6B785E-0482-4DE9-6411-B9F0011702EC}"/>
              </a:ext>
            </a:extLst>
          </p:cNvPr>
          <p:cNvSpPr/>
          <p:nvPr/>
        </p:nvSpPr>
        <p:spPr>
          <a:xfrm>
            <a:off x="10112188" y="71718"/>
            <a:ext cx="1948748" cy="849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4A46512-9C20-0113-82A3-9BD1442FF1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409" b="24500"/>
          <a:stretch/>
        </p:blipFill>
        <p:spPr>
          <a:xfrm>
            <a:off x="1598545" y="66238"/>
            <a:ext cx="3767164" cy="79641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4725450-C220-AD50-15F1-81D9DA7A62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41665" b="42731"/>
          <a:stretch/>
        </p:blipFill>
        <p:spPr>
          <a:xfrm>
            <a:off x="6586676" y="107535"/>
            <a:ext cx="4665952" cy="728041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C033C121-0D0A-F331-64B5-45EC74BE782D}"/>
              </a:ext>
            </a:extLst>
          </p:cNvPr>
          <p:cNvSpPr txBox="1"/>
          <p:nvPr/>
        </p:nvSpPr>
        <p:spPr>
          <a:xfrm>
            <a:off x="67628" y="107535"/>
            <a:ext cx="1599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chemeClr val="tx2"/>
                </a:solidFill>
                <a:latin typeface="+mj-lt"/>
              </a:rPr>
              <a:t>Platinum partners</a:t>
            </a: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2C3B49A3-FFC2-07C2-D59A-ED5404A1AE89}"/>
              </a:ext>
            </a:extLst>
          </p:cNvPr>
          <p:cNvCxnSpPr/>
          <p:nvPr/>
        </p:nvCxnSpPr>
        <p:spPr>
          <a:xfrm>
            <a:off x="0" y="920799"/>
            <a:ext cx="12192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7A619FB7-7286-888D-0D77-A05D2D680A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12549" y="1109460"/>
            <a:ext cx="2461152" cy="64701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9580D8A2-A060-1388-C921-DBA6B44239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79713" y="1081996"/>
            <a:ext cx="2520003" cy="701939"/>
          </a:xfrm>
          <a:prstGeom prst="rect">
            <a:avLst/>
          </a:prstGeom>
        </p:spPr>
      </p:pic>
      <p:pic>
        <p:nvPicPr>
          <p:cNvPr id="19" name="Afbeelding 18" descr="Afbeelding met Lettertype, typografie, Graphics, tekst&#10;&#10;Automatisch gegenereerde beschrijving">
            <a:extLst>
              <a:ext uri="{FF2B5EF4-FFF2-40B4-BE49-F238E27FC236}">
                <a16:creationId xmlns:a16="http://schemas.microsoft.com/office/drawing/2014/main" id="{A831BC41-03F3-2CA9-393C-237251A5E2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054" y="1148378"/>
            <a:ext cx="1985276" cy="569175"/>
          </a:xfrm>
          <a:prstGeom prst="rect">
            <a:avLst/>
          </a:prstGeom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BBCC6CC4-E3D2-9D47-04B2-8B0AD19BFE75}"/>
              </a:ext>
            </a:extLst>
          </p:cNvPr>
          <p:cNvSpPr txBox="1"/>
          <p:nvPr/>
        </p:nvSpPr>
        <p:spPr>
          <a:xfrm>
            <a:off x="67628" y="1012642"/>
            <a:ext cx="1599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chemeClr val="tx2"/>
                </a:solidFill>
                <a:latin typeface="+mj-lt"/>
              </a:rPr>
              <a:t>Goud partners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E5775597-B16D-66C8-0585-F5115C1EBCCE}"/>
              </a:ext>
            </a:extLst>
          </p:cNvPr>
          <p:cNvSpPr txBox="1"/>
          <p:nvPr/>
        </p:nvSpPr>
        <p:spPr>
          <a:xfrm>
            <a:off x="67628" y="1974481"/>
            <a:ext cx="1599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chemeClr val="tx2"/>
                </a:solidFill>
                <a:latin typeface="+mj-lt"/>
              </a:rPr>
              <a:t>Zilver partners</a:t>
            </a:r>
          </a:p>
        </p:txBody>
      </p: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A4529CD5-2F5D-3965-3836-316ED2B1F224}"/>
              </a:ext>
            </a:extLst>
          </p:cNvPr>
          <p:cNvCxnSpPr/>
          <p:nvPr/>
        </p:nvCxnSpPr>
        <p:spPr>
          <a:xfrm>
            <a:off x="0" y="1886666"/>
            <a:ext cx="12192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120E498A-9D96-F278-8F94-FFBA44908B4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98545" y="1889173"/>
            <a:ext cx="2470847" cy="921273"/>
          </a:xfrm>
          <a:prstGeom prst="rect">
            <a:avLst/>
          </a:prstGeom>
        </p:spPr>
      </p:pic>
      <p:pic>
        <p:nvPicPr>
          <p:cNvPr id="28" name="Afbeelding 27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C27C52F9-234C-7D21-E921-17A884A27CE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691" y="1982082"/>
            <a:ext cx="1764045" cy="735455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04B3C470-5C48-05DA-9CB4-A9BEC2AA92D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12222" t="36079" r="12222" b="35947"/>
          <a:stretch/>
        </p:blipFill>
        <p:spPr>
          <a:xfrm>
            <a:off x="9600244" y="1982081"/>
            <a:ext cx="1986421" cy="735456"/>
          </a:xfrm>
          <a:prstGeom prst="rect">
            <a:avLst/>
          </a:prstGeom>
        </p:spPr>
      </p:pic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5A58A870-BE78-4304-FB44-82F620A9A93C}"/>
              </a:ext>
            </a:extLst>
          </p:cNvPr>
          <p:cNvCxnSpPr/>
          <p:nvPr/>
        </p:nvCxnSpPr>
        <p:spPr>
          <a:xfrm>
            <a:off x="0" y="2820268"/>
            <a:ext cx="12192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kstvak 31">
            <a:extLst>
              <a:ext uri="{FF2B5EF4-FFF2-40B4-BE49-F238E27FC236}">
                <a16:creationId xmlns:a16="http://schemas.microsoft.com/office/drawing/2014/main" id="{B0BFFB9E-561A-A56B-2797-A16C36EC0D8C}"/>
              </a:ext>
            </a:extLst>
          </p:cNvPr>
          <p:cNvSpPr txBox="1"/>
          <p:nvPr/>
        </p:nvSpPr>
        <p:spPr>
          <a:xfrm>
            <a:off x="67628" y="3108596"/>
            <a:ext cx="1599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chemeClr val="tx2"/>
                </a:solidFill>
                <a:latin typeface="+mj-lt"/>
              </a:rPr>
              <a:t>Brons partners</a:t>
            </a: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CE31F379-2A34-E5B4-F957-C17E1224BE2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899927" y="2961837"/>
            <a:ext cx="682373" cy="368850"/>
          </a:xfrm>
          <a:prstGeom prst="rect">
            <a:avLst/>
          </a:prstGeom>
        </p:spPr>
      </p:pic>
      <p:pic>
        <p:nvPicPr>
          <p:cNvPr id="36" name="Afbeelding 35" descr="Afbeelding met Lettertype, typografie, Graphics, tekst&#10;&#10;Automatisch gegenereerde beschrijving">
            <a:extLst>
              <a:ext uri="{FF2B5EF4-FFF2-40B4-BE49-F238E27FC236}">
                <a16:creationId xmlns:a16="http://schemas.microsoft.com/office/drawing/2014/main" id="{5DF01228-2F86-AA52-A385-6DFDE245107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770" y="3108596"/>
            <a:ext cx="1337431" cy="219751"/>
          </a:xfrm>
          <a:prstGeom prst="rect">
            <a:avLst/>
          </a:prstGeom>
        </p:spPr>
      </p:pic>
      <p:pic>
        <p:nvPicPr>
          <p:cNvPr id="38" name="Afbeelding 37" descr="Afbeelding met Lettertype, Graphics, logo, ontwerp&#10;&#10;Automatisch gegenereerde beschrijving">
            <a:extLst>
              <a:ext uri="{FF2B5EF4-FFF2-40B4-BE49-F238E27FC236}">
                <a16:creationId xmlns:a16="http://schemas.microsoft.com/office/drawing/2014/main" id="{CE30AA9C-A035-56D9-62C7-17E3FDB4376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597" y="2906836"/>
            <a:ext cx="884228" cy="479694"/>
          </a:xfrm>
          <a:prstGeom prst="rect">
            <a:avLst/>
          </a:prstGeom>
        </p:spPr>
      </p:pic>
      <p:pic>
        <p:nvPicPr>
          <p:cNvPr id="40" name="Afbeelding 39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3F9E3CED-F584-977D-10D0-70DEE66AF3F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727" y="3049708"/>
            <a:ext cx="854809" cy="295622"/>
          </a:xfrm>
          <a:prstGeom prst="rect">
            <a:avLst/>
          </a:prstGeom>
        </p:spPr>
      </p:pic>
      <p:pic>
        <p:nvPicPr>
          <p:cNvPr id="42" name="Afbeelding 41" descr="Afbeelding met Graphics, Lettertype, grafische vormgeving, schermopname&#10;&#10;Automatisch gegenereerde beschrijving">
            <a:extLst>
              <a:ext uri="{FF2B5EF4-FFF2-40B4-BE49-F238E27FC236}">
                <a16:creationId xmlns:a16="http://schemas.microsoft.com/office/drawing/2014/main" id="{705E362F-52CC-943E-5D72-D502C7F8D7D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727" y="3584059"/>
            <a:ext cx="976758" cy="339622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1BB2B881-EFF3-86B1-DBB3-F12C76A27CB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195822" y="3544618"/>
            <a:ext cx="1228798" cy="390437"/>
          </a:xfrm>
          <a:prstGeom prst="rect">
            <a:avLst/>
          </a:prstGeom>
        </p:spPr>
      </p:pic>
      <p:pic>
        <p:nvPicPr>
          <p:cNvPr id="46" name="Afbeelding 45" descr="Afbeelding met tekst, Lettertype, Graphics, schermopname&#10;&#10;Automatisch gegenereerde beschrijving">
            <a:extLst>
              <a:ext uri="{FF2B5EF4-FFF2-40B4-BE49-F238E27FC236}">
                <a16:creationId xmlns:a16="http://schemas.microsoft.com/office/drawing/2014/main" id="{16FF4C20-27CE-4760-DBC9-E7AD76F12F8F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8" t="32334" r="12196" b="30934"/>
          <a:stretch/>
        </p:blipFill>
        <p:spPr>
          <a:xfrm>
            <a:off x="1696894" y="3508308"/>
            <a:ext cx="1300874" cy="437219"/>
          </a:xfrm>
          <a:prstGeom prst="rect">
            <a:avLst/>
          </a:prstGeom>
        </p:spPr>
      </p:pic>
      <p:pic>
        <p:nvPicPr>
          <p:cNvPr id="48" name="Afbeelding 47" descr="Afbeelding met Graphics, Lettertype, grafische vormgeving, tekst&#10;&#10;Automatisch gegenereerde beschrijving">
            <a:extLst>
              <a:ext uri="{FF2B5EF4-FFF2-40B4-BE49-F238E27FC236}">
                <a16:creationId xmlns:a16="http://schemas.microsoft.com/office/drawing/2014/main" id="{EFDCEB3E-0E53-D67F-F670-C80852C79792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0" t="22029" r="12758" b="30872"/>
          <a:stretch/>
        </p:blipFill>
        <p:spPr>
          <a:xfrm>
            <a:off x="4562449" y="3475340"/>
            <a:ext cx="1213734" cy="479694"/>
          </a:xfrm>
          <a:prstGeom prst="rect">
            <a:avLst/>
          </a:prstGeom>
        </p:spPr>
      </p:pic>
      <p:cxnSp>
        <p:nvCxnSpPr>
          <p:cNvPr id="49" name="Rechte verbindingslijn 48">
            <a:extLst>
              <a:ext uri="{FF2B5EF4-FFF2-40B4-BE49-F238E27FC236}">
                <a16:creationId xmlns:a16="http://schemas.microsoft.com/office/drawing/2014/main" id="{8645E9BF-43D0-4B34-2479-88FE1827A9E7}"/>
              </a:ext>
            </a:extLst>
          </p:cNvPr>
          <p:cNvCxnSpPr/>
          <p:nvPr/>
        </p:nvCxnSpPr>
        <p:spPr>
          <a:xfrm>
            <a:off x="0" y="4155292"/>
            <a:ext cx="12192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kstvak 49">
            <a:extLst>
              <a:ext uri="{FF2B5EF4-FFF2-40B4-BE49-F238E27FC236}">
                <a16:creationId xmlns:a16="http://schemas.microsoft.com/office/drawing/2014/main" id="{BE8CE4B8-A71E-6E4B-82A7-FB2D3ACC0CC7}"/>
              </a:ext>
            </a:extLst>
          </p:cNvPr>
          <p:cNvSpPr txBox="1"/>
          <p:nvPr/>
        </p:nvSpPr>
        <p:spPr>
          <a:xfrm>
            <a:off x="67628" y="4431096"/>
            <a:ext cx="1599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chemeClr val="tx2"/>
                </a:solidFill>
                <a:latin typeface="+mj-lt"/>
              </a:rPr>
              <a:t>Community partners</a:t>
            </a:r>
          </a:p>
        </p:txBody>
      </p:sp>
      <p:pic>
        <p:nvPicPr>
          <p:cNvPr id="52" name="Afbeelding 51" descr="Afbeelding met Lettertype, schermopname, Graphics, ontwerp&#10;&#10;Automatisch gegenereerde beschrijving">
            <a:extLst>
              <a:ext uri="{FF2B5EF4-FFF2-40B4-BE49-F238E27FC236}">
                <a16:creationId xmlns:a16="http://schemas.microsoft.com/office/drawing/2014/main" id="{D0D3F962-3CB0-12E5-C953-EE7BAE11B2E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363" y="4229248"/>
            <a:ext cx="1737940" cy="579314"/>
          </a:xfrm>
          <a:prstGeom prst="rect">
            <a:avLst/>
          </a:prstGeom>
        </p:spPr>
      </p:pic>
      <p:pic>
        <p:nvPicPr>
          <p:cNvPr id="54" name="Afbeelding 53" descr="Afbeelding met Graphics, grafische vormgeving, schermopname, ontwerp&#10;&#10;Automatisch gegenereerde beschrijving">
            <a:extLst>
              <a:ext uri="{FF2B5EF4-FFF2-40B4-BE49-F238E27FC236}">
                <a16:creationId xmlns:a16="http://schemas.microsoft.com/office/drawing/2014/main" id="{78B960F1-F13D-4475-45A6-D23D48D9A87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549" y="4257744"/>
            <a:ext cx="1261872" cy="522322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9DA0D8BA-25B2-8045-A7C7-93191936E0D4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 t="31867" b="34203"/>
          <a:stretch/>
        </p:blipFill>
        <p:spPr>
          <a:xfrm>
            <a:off x="6329084" y="4264938"/>
            <a:ext cx="2245249" cy="507935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27C0BCFA-494B-2746-39BB-AA21DE9159BD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 l="7033" t="38160" r="6079" b="38000"/>
          <a:stretch/>
        </p:blipFill>
        <p:spPr>
          <a:xfrm>
            <a:off x="9278201" y="4252382"/>
            <a:ext cx="2590337" cy="533046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353C86F7-81BC-A6BD-3CB7-6DFB1F7D3B21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9553054" y="5012739"/>
            <a:ext cx="2315484" cy="359682"/>
          </a:xfrm>
          <a:prstGeom prst="rect">
            <a:avLst/>
          </a:prstGeom>
        </p:spPr>
      </p:pic>
      <p:pic>
        <p:nvPicPr>
          <p:cNvPr id="62" name="Afbeelding 61" descr="Afbeelding met Graphics, Lettertype, logo, grafische vormgeving&#10;&#10;Automatisch gegenereerde beschrijving">
            <a:extLst>
              <a:ext uri="{FF2B5EF4-FFF2-40B4-BE49-F238E27FC236}">
                <a16:creationId xmlns:a16="http://schemas.microsoft.com/office/drawing/2014/main" id="{498229BB-2429-DC97-817E-B477DE115ED0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701" y="4930182"/>
            <a:ext cx="1631568" cy="524797"/>
          </a:xfrm>
          <a:prstGeom prst="rect">
            <a:avLst/>
          </a:prstGeom>
        </p:spPr>
      </p:pic>
      <p:pic>
        <p:nvPicPr>
          <p:cNvPr id="64" name="Afbeelding 63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0B0724BC-D9D7-7CE3-2DF8-68C9A1050241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676" y="4868193"/>
            <a:ext cx="1730064" cy="648774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:a16="http://schemas.microsoft.com/office/drawing/2014/main" id="{5122EDB4-FF50-CB8B-6143-353367DE18EE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690363" y="4925619"/>
            <a:ext cx="1631568" cy="533922"/>
          </a:xfrm>
          <a:prstGeom prst="rect">
            <a:avLst/>
          </a:prstGeom>
        </p:spPr>
      </p:pic>
      <p:pic>
        <p:nvPicPr>
          <p:cNvPr id="68" name="Afbeelding 67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B87F7FA3-CDB4-9777-D342-090B91286476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78" b="18464"/>
          <a:stretch/>
        </p:blipFill>
        <p:spPr>
          <a:xfrm>
            <a:off x="4069392" y="5857579"/>
            <a:ext cx="2040186" cy="445246"/>
          </a:xfrm>
          <a:prstGeom prst="rect">
            <a:avLst/>
          </a:prstGeom>
        </p:spPr>
      </p:pic>
      <p:pic>
        <p:nvPicPr>
          <p:cNvPr id="70" name="Afbeelding 69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225CE224-217E-B15A-39CD-3A814B7E31C5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363" y="5725822"/>
            <a:ext cx="1528325" cy="708761"/>
          </a:xfrm>
          <a:prstGeom prst="rect">
            <a:avLst/>
          </a:prstGeom>
        </p:spPr>
      </p:pic>
      <p:pic>
        <p:nvPicPr>
          <p:cNvPr id="74" name="Afbeelding 73" descr="Afbeelding met Lettertype, symbool, Graphics, logo&#10;&#10;Automatisch gegenereerde beschrijving">
            <a:extLst>
              <a:ext uri="{FF2B5EF4-FFF2-40B4-BE49-F238E27FC236}">
                <a16:creationId xmlns:a16="http://schemas.microsoft.com/office/drawing/2014/main" id="{9524B1F2-46EE-091D-F62D-9F0E49C11558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410" y="5875718"/>
            <a:ext cx="2167128" cy="408968"/>
          </a:xfrm>
          <a:prstGeom prst="rect">
            <a:avLst/>
          </a:prstGeom>
        </p:spPr>
      </p:pic>
      <p:pic>
        <p:nvPicPr>
          <p:cNvPr id="76" name="Graphic 75">
            <a:extLst>
              <a:ext uri="{FF2B5EF4-FFF2-40B4-BE49-F238E27FC236}">
                <a16:creationId xmlns:a16="http://schemas.microsoft.com/office/drawing/2014/main" id="{92DE153F-54E7-F973-2517-447BBBC62E7C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6482017" y="5841935"/>
            <a:ext cx="1939383" cy="47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66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235831-3937-AFE0-A945-7F6C69EAE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2E17BAC-D182-F1A1-EBEB-178B58023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Nick van Dorst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74EA21A8-15B2-0D3D-2C5C-64218959C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9451" y="1506232"/>
            <a:ext cx="5431561" cy="47019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BI Performance Consultant bij Kasparov BI</a:t>
            </a:r>
          </a:p>
          <a:p>
            <a:endParaRPr lang="nl-NL" sz="2000" dirty="0"/>
          </a:p>
          <a:p>
            <a:pPr marL="0" indent="0">
              <a:buNone/>
            </a:pPr>
            <a:r>
              <a:rPr lang="nl-NL" sz="2000" dirty="0"/>
              <a:t>3 jaar ervaring met Power BI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BSc Business, IT &amp; Management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In opdracht bij </a:t>
            </a:r>
            <a:r>
              <a:rPr lang="nl-NL" sz="2000" dirty="0" err="1"/>
              <a:t>Manuchar</a:t>
            </a:r>
            <a:endParaRPr lang="nl-NL" sz="2000" dirty="0"/>
          </a:p>
          <a:p>
            <a:pPr marL="0" indent="0">
              <a:buNone/>
            </a:pPr>
            <a:r>
              <a:rPr lang="nl-NL" sz="2000" dirty="0"/>
              <a:t>BI Developer &amp; Proces optimalisatie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Power BI Data </a:t>
            </a:r>
            <a:r>
              <a:rPr lang="nl-NL" sz="2000" dirty="0" err="1"/>
              <a:t>Analyst</a:t>
            </a:r>
            <a:endParaRPr lang="nl-NL" sz="2000" dirty="0"/>
          </a:p>
        </p:txBody>
      </p:sp>
      <p:pic>
        <p:nvPicPr>
          <p:cNvPr id="2" name="Graphic 1" descr="Studentenbaret bij afstuderen met effen opvulling">
            <a:extLst>
              <a:ext uri="{FF2B5EF4-FFF2-40B4-BE49-F238E27FC236}">
                <a16:creationId xmlns:a16="http://schemas.microsoft.com/office/drawing/2014/main" id="{F28B03CF-E6E6-B13D-672E-9F49DF932C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31793" y="3076706"/>
            <a:ext cx="720000" cy="720000"/>
          </a:xfrm>
          <a:prstGeom prst="rect">
            <a:avLst/>
          </a:prstGeom>
        </p:spPr>
      </p:pic>
      <p:pic>
        <p:nvPicPr>
          <p:cNvPr id="6" name="Graphic 5" descr="Thuiswerkbureau met effen opvulling">
            <a:extLst>
              <a:ext uri="{FF2B5EF4-FFF2-40B4-BE49-F238E27FC236}">
                <a16:creationId xmlns:a16="http://schemas.microsoft.com/office/drawing/2014/main" id="{5A3109AC-4BBD-9A78-AA61-C0E60344AE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22550" y="3990952"/>
            <a:ext cx="720000" cy="720000"/>
          </a:xfrm>
          <a:prstGeom prst="rect">
            <a:avLst/>
          </a:prstGeom>
        </p:spPr>
      </p:pic>
      <p:pic>
        <p:nvPicPr>
          <p:cNvPr id="8" name="Graphic 7" descr="Schild met vinkje met effen opvulling">
            <a:extLst>
              <a:ext uri="{FF2B5EF4-FFF2-40B4-BE49-F238E27FC236}">
                <a16:creationId xmlns:a16="http://schemas.microsoft.com/office/drawing/2014/main" id="{A57CCBA7-7F33-2A81-D0D7-ACBE24C05D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22550" y="4905199"/>
            <a:ext cx="720000" cy="720000"/>
          </a:xfrm>
          <a:prstGeom prst="rect">
            <a:avLst/>
          </a:prstGeom>
        </p:spPr>
      </p:pic>
      <p:pic>
        <p:nvPicPr>
          <p:cNvPr id="9" name="Graphic 8" descr="Vlag toevoegen met effen opvulling">
            <a:extLst>
              <a:ext uri="{FF2B5EF4-FFF2-40B4-BE49-F238E27FC236}">
                <a16:creationId xmlns:a16="http://schemas.microsoft.com/office/drawing/2014/main" id="{7E7E13E2-5E62-293C-F93A-8B7073A172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22550" y="1248214"/>
            <a:ext cx="720000" cy="720000"/>
          </a:xfrm>
          <a:prstGeom prst="rect">
            <a:avLst/>
          </a:prstGeom>
        </p:spPr>
      </p:pic>
      <p:pic>
        <p:nvPicPr>
          <p:cNvPr id="11" name="Graphic 10" descr="Badge 3 met effen opvulling">
            <a:extLst>
              <a:ext uri="{FF2B5EF4-FFF2-40B4-BE49-F238E27FC236}">
                <a16:creationId xmlns:a16="http://schemas.microsoft.com/office/drawing/2014/main" id="{64B8A208-5CF5-81EE-1B93-B035A03B61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222551" y="2162460"/>
            <a:ext cx="720000" cy="720000"/>
          </a:xfrm>
          <a:prstGeom prst="rect">
            <a:avLst/>
          </a:prstGeom>
        </p:spPr>
      </p:pic>
      <p:pic>
        <p:nvPicPr>
          <p:cNvPr id="7" name="Afbeelding 6" descr="Afbeelding met Lettertype, typografie, Graphics, tekst&#10;&#10;Automatisch gegenereerde beschrijving">
            <a:extLst>
              <a:ext uri="{FF2B5EF4-FFF2-40B4-BE49-F238E27FC236}">
                <a16:creationId xmlns:a16="http://schemas.microsoft.com/office/drawing/2014/main" id="{04CCE330-1ACC-38DB-BE33-359C0EF12BE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946" y="5721599"/>
            <a:ext cx="2288966" cy="656242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A0E06614-2BD7-ADA3-116F-AB9F65C2164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1572" y="1608214"/>
            <a:ext cx="3501815" cy="365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503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4D765-DFC7-35CB-443A-F4D00236A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Menselijk gezicht, persoon, kleding, trui&#10;&#10;Automatisch gegenereerde beschrijving">
            <a:extLst>
              <a:ext uri="{FF2B5EF4-FFF2-40B4-BE49-F238E27FC236}">
                <a16:creationId xmlns:a16="http://schemas.microsoft.com/office/drawing/2014/main" id="{6EF06311-011F-C99F-5402-2B3AC2A7D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250" y="1181306"/>
            <a:ext cx="3798888" cy="495549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3996DB32-45C3-6A37-4DD0-5042EBDD739A}"/>
              </a:ext>
            </a:extLst>
          </p:cNvPr>
          <p:cNvSpPr txBox="1"/>
          <p:nvPr/>
        </p:nvSpPr>
        <p:spPr>
          <a:xfrm>
            <a:off x="2657023" y="1882492"/>
            <a:ext cx="38423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4B8378"/>
                </a:solidFill>
              </a:rPr>
              <a:t>Oprichter van BI-Kwartier</a:t>
            </a:r>
          </a:p>
          <a:p>
            <a:endParaRPr lang="nl-NL" dirty="0">
              <a:solidFill>
                <a:srgbClr val="4B8378"/>
              </a:solidFill>
            </a:endParaRPr>
          </a:p>
          <a:p>
            <a:r>
              <a:rPr lang="nl-NL" dirty="0">
                <a:solidFill>
                  <a:srgbClr val="4B8378"/>
                </a:solidFill>
              </a:rPr>
              <a:t>6 Jaar ervaring met Power BI</a:t>
            </a:r>
          </a:p>
          <a:p>
            <a:r>
              <a:rPr lang="nl-NL" dirty="0">
                <a:solidFill>
                  <a:srgbClr val="4B8378"/>
                </a:solidFill>
              </a:rPr>
              <a:t>3 Jaar bij Kasparov BI</a:t>
            </a:r>
          </a:p>
          <a:p>
            <a:endParaRPr lang="nl-NL" dirty="0">
              <a:solidFill>
                <a:srgbClr val="4B8378"/>
              </a:solidFill>
            </a:endParaRPr>
          </a:p>
          <a:p>
            <a:r>
              <a:rPr lang="nl-NL" dirty="0">
                <a:solidFill>
                  <a:srgbClr val="4B8378"/>
                </a:solidFill>
              </a:rPr>
              <a:t>Bachelor accountancy</a:t>
            </a:r>
          </a:p>
          <a:p>
            <a:r>
              <a:rPr lang="nl-NL" dirty="0">
                <a:solidFill>
                  <a:srgbClr val="4B8378"/>
                </a:solidFill>
              </a:rPr>
              <a:t>Master bedrijfskunde</a:t>
            </a:r>
          </a:p>
          <a:p>
            <a:endParaRPr lang="nl-NL" dirty="0">
              <a:solidFill>
                <a:srgbClr val="4B8378"/>
              </a:solidFill>
            </a:endParaRPr>
          </a:p>
          <a:p>
            <a:r>
              <a:rPr lang="nl-NL" dirty="0">
                <a:solidFill>
                  <a:srgbClr val="4B8378"/>
                </a:solidFill>
              </a:rPr>
              <a:t>In opdracht bij NN-Group</a:t>
            </a:r>
          </a:p>
          <a:p>
            <a:r>
              <a:rPr lang="nl-NL" dirty="0">
                <a:solidFill>
                  <a:srgbClr val="4B8378"/>
                </a:solidFill>
              </a:rPr>
              <a:t>Finance + ESG platform</a:t>
            </a:r>
          </a:p>
          <a:p>
            <a:endParaRPr lang="nl-NL" dirty="0">
              <a:solidFill>
                <a:srgbClr val="4B8378"/>
              </a:solidFill>
            </a:endParaRPr>
          </a:p>
          <a:p>
            <a:r>
              <a:rPr lang="nl-NL" dirty="0">
                <a:solidFill>
                  <a:srgbClr val="4B8378"/>
                </a:solidFill>
              </a:rPr>
              <a:t>Power BI Data </a:t>
            </a:r>
            <a:r>
              <a:rPr lang="nl-NL" dirty="0" err="1">
                <a:solidFill>
                  <a:srgbClr val="4B8378"/>
                </a:solidFill>
              </a:rPr>
              <a:t>Analyst</a:t>
            </a:r>
            <a:endParaRPr lang="nl-NL" dirty="0">
              <a:solidFill>
                <a:srgbClr val="4B8378"/>
              </a:solidFill>
            </a:endParaRPr>
          </a:p>
          <a:p>
            <a:r>
              <a:rPr lang="nl-NL" dirty="0" err="1">
                <a:solidFill>
                  <a:srgbClr val="4B8378"/>
                </a:solidFill>
              </a:rPr>
              <a:t>Azure</a:t>
            </a:r>
            <a:r>
              <a:rPr lang="nl-NL" dirty="0">
                <a:solidFill>
                  <a:srgbClr val="4B8378"/>
                </a:solidFill>
              </a:rPr>
              <a:t> Data Engineer</a:t>
            </a:r>
            <a:endParaRPr lang="en-NL" dirty="0">
              <a:solidFill>
                <a:srgbClr val="4B8378"/>
              </a:solidFill>
            </a:endParaRPr>
          </a:p>
        </p:txBody>
      </p:sp>
      <p:pic>
        <p:nvPicPr>
          <p:cNvPr id="7" name="Graphic 6" descr="Studentenbaret bij afstuderen met effen opvulling">
            <a:extLst>
              <a:ext uri="{FF2B5EF4-FFF2-40B4-BE49-F238E27FC236}">
                <a16:creationId xmlns:a16="http://schemas.microsoft.com/office/drawing/2014/main" id="{905F7B0F-8945-4B5D-8E04-77B714A5E3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10433" y="3194055"/>
            <a:ext cx="720000" cy="720000"/>
          </a:xfrm>
          <a:prstGeom prst="rect">
            <a:avLst/>
          </a:prstGeom>
        </p:spPr>
      </p:pic>
      <p:pic>
        <p:nvPicPr>
          <p:cNvPr id="8" name="Graphic 7" descr="Thuiswerkbureau met effen opvulling">
            <a:extLst>
              <a:ext uri="{FF2B5EF4-FFF2-40B4-BE49-F238E27FC236}">
                <a16:creationId xmlns:a16="http://schemas.microsoft.com/office/drawing/2014/main" id="{38550440-9BD4-3042-05EC-D9693D80DC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10433" y="4029481"/>
            <a:ext cx="720000" cy="720000"/>
          </a:xfrm>
          <a:prstGeom prst="rect">
            <a:avLst/>
          </a:prstGeom>
        </p:spPr>
      </p:pic>
      <p:pic>
        <p:nvPicPr>
          <p:cNvPr id="9" name="Graphic 8" descr="Badge: 6 met effen opvulling">
            <a:extLst>
              <a:ext uri="{FF2B5EF4-FFF2-40B4-BE49-F238E27FC236}">
                <a16:creationId xmlns:a16="http://schemas.microsoft.com/office/drawing/2014/main" id="{7FFBCFB5-B215-CAF2-EDDC-582F25D510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10433" y="2358629"/>
            <a:ext cx="720000" cy="720000"/>
          </a:xfrm>
          <a:prstGeom prst="rect">
            <a:avLst/>
          </a:prstGeom>
        </p:spPr>
      </p:pic>
      <p:pic>
        <p:nvPicPr>
          <p:cNvPr id="10" name="Graphic 9" descr="Schild met vinkje met effen opvulling">
            <a:extLst>
              <a:ext uri="{FF2B5EF4-FFF2-40B4-BE49-F238E27FC236}">
                <a16:creationId xmlns:a16="http://schemas.microsoft.com/office/drawing/2014/main" id="{3D67C543-3CFF-E5F7-D709-E21CDFF916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19675" y="4847593"/>
            <a:ext cx="720000" cy="720000"/>
          </a:xfrm>
          <a:prstGeom prst="rect">
            <a:avLst/>
          </a:prstGeom>
        </p:spPr>
      </p:pic>
      <p:pic>
        <p:nvPicPr>
          <p:cNvPr id="11" name="Afbeelding 10" descr="Afbeelding met tekst, Lettertype, Graphics, schermopname&#10;&#10;Automatisch gegenereerde beschrijving">
            <a:extLst>
              <a:ext uri="{FF2B5EF4-FFF2-40B4-BE49-F238E27FC236}">
                <a16:creationId xmlns:a16="http://schemas.microsoft.com/office/drawing/2014/main" id="{D4762310-F889-ECCF-B529-4FF6381633D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2830" y="5654749"/>
            <a:ext cx="2401184" cy="753216"/>
          </a:xfrm>
          <a:prstGeom prst="rect">
            <a:avLst/>
          </a:prstGeom>
        </p:spPr>
      </p:pic>
      <p:pic>
        <p:nvPicPr>
          <p:cNvPr id="12" name="Graphic 11" descr="Vlag toevoegen met effen opvulling">
            <a:extLst>
              <a:ext uri="{FF2B5EF4-FFF2-40B4-BE49-F238E27FC236}">
                <a16:creationId xmlns:a16="http://schemas.microsoft.com/office/drawing/2014/main" id="{19106FF2-48D1-7852-F851-A14BAAAC0C6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610433" y="1522492"/>
            <a:ext cx="720000" cy="720000"/>
          </a:xfrm>
          <a:prstGeom prst="rect">
            <a:avLst/>
          </a:prstGeom>
        </p:spPr>
      </p:pic>
      <p:sp>
        <p:nvSpPr>
          <p:cNvPr id="13" name="Titel 3">
            <a:extLst>
              <a:ext uri="{FF2B5EF4-FFF2-40B4-BE49-F238E27FC236}">
                <a16:creationId xmlns:a16="http://schemas.microsoft.com/office/drawing/2014/main" id="{F662BB1C-3E5D-8A24-1D97-7A8941AE1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/>
              <a:t>Patrick Frenks</a:t>
            </a:r>
          </a:p>
        </p:txBody>
      </p:sp>
    </p:spTree>
    <p:extLst>
      <p:ext uri="{BB962C8B-B14F-4D97-AF65-F5344CB8AC3E}">
        <p14:creationId xmlns:p14="http://schemas.microsoft.com/office/powerpoint/2010/main" val="4248817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547D4F-2C71-BFDA-81BA-DEAEE5008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DD149EA-C0A3-5005-795A-96F5822DC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zien wij in de markt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63B49D9-11E3-352D-C1A1-BB971001F2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4528" y="2112409"/>
            <a:ext cx="5968771" cy="103775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B2A7241E-4D26-102D-6B8F-5B440C4BF5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5413" y="3632170"/>
            <a:ext cx="2391109" cy="2333951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097B6BEF-85F9-4029-3FC9-59A42F198A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2034" y="3692458"/>
            <a:ext cx="2362530" cy="234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22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AE93AC-207C-5993-0664-1E7B8B64D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1F3B76-F469-A499-25FC-42DCE6E0D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CI/</a:t>
            </a:r>
            <a:r>
              <a:rPr lang="nl-NL" dirty="0">
                <a:solidFill>
                  <a:srgbClr val="383963"/>
                </a:solidFill>
              </a:rPr>
              <a:t>CD</a:t>
            </a:r>
            <a:r>
              <a:rPr lang="nl-NL" dirty="0"/>
              <a:t>?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8F77786-D418-771A-C304-C4FFDFC27786}"/>
              </a:ext>
            </a:extLst>
          </p:cNvPr>
          <p:cNvSpPr txBox="1"/>
          <p:nvPr/>
        </p:nvSpPr>
        <p:spPr>
          <a:xfrm>
            <a:off x="2164465" y="5165573"/>
            <a:ext cx="3717889" cy="1198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1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1200" b="1" dirty="0" err="1">
                <a:solidFill>
                  <a:prstClr val="black"/>
                </a:solidFill>
                <a:latin typeface="Segoe UI"/>
              </a:rPr>
              <a:t>Continuous</a:t>
            </a:r>
            <a:r>
              <a:rPr lang="nl-NL" sz="1200" b="1" dirty="0">
                <a:solidFill>
                  <a:prstClr val="black"/>
                </a:solidFill>
                <a:latin typeface="Segoe UI"/>
              </a:rPr>
              <a:t> </a:t>
            </a:r>
            <a:r>
              <a:rPr lang="nl-NL" sz="1200" b="1" dirty="0" err="1">
                <a:solidFill>
                  <a:prstClr val="black"/>
                </a:solidFill>
                <a:latin typeface="Segoe UI"/>
              </a:rPr>
              <a:t>integration</a:t>
            </a:r>
            <a:r>
              <a:rPr lang="nl-NL" sz="1200" b="1" dirty="0">
                <a:solidFill>
                  <a:prstClr val="black"/>
                </a:solidFill>
                <a:latin typeface="Segoe UI"/>
              </a:rPr>
              <a:t> (CI)</a:t>
            </a:r>
            <a:endParaRPr kumimoji="0" lang="nl-NL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R="0" lvl="1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Het samenwerken met meerdere ontwikkelaars op dezelfde Power BI objecten</a:t>
            </a:r>
          </a:p>
          <a:p>
            <a:pPr marR="0" lvl="1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l-NL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R="0" lvl="1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Het systematisch samenvoegen van wijzigingen gemaakt door deze ontwikkelaars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17EB02D7-649D-A0CE-6C77-B3016FBB3EE6}"/>
              </a:ext>
            </a:extLst>
          </p:cNvPr>
          <p:cNvSpPr txBox="1"/>
          <p:nvPr/>
        </p:nvSpPr>
        <p:spPr>
          <a:xfrm>
            <a:off x="5474609" y="5157101"/>
            <a:ext cx="3715378" cy="655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1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Continuous</a:t>
            </a: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delivery (CD)</a:t>
            </a:r>
          </a:p>
          <a:p>
            <a:pPr marR="0" lvl="1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Het systematisch uitbrengen van wijzigingen naar de eindgebruiker</a:t>
            </a:r>
          </a:p>
        </p:txBody>
      </p:sp>
      <p:pic>
        <p:nvPicPr>
          <p:cNvPr id="1032" name="Picture 8" descr="What is CI/CD and CI/CD Pipeline? - Processes, Stages, Benefits">
            <a:extLst>
              <a:ext uri="{FF2B5EF4-FFF2-40B4-BE49-F238E27FC236}">
                <a16:creationId xmlns:a16="http://schemas.microsoft.com/office/drawing/2014/main" id="{759417AA-CC3C-D259-4CAC-9C54B9867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229" y="1519881"/>
            <a:ext cx="7278249" cy="343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01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8E7697-01E3-C733-0B76-7C2AA3F04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C54D6E-97A5-1803-78B5-29129A484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Waarom CI/CD?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4382E3-182F-1BFC-EACF-96AEA226A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1448" y="1936161"/>
            <a:ext cx="6168888" cy="525689"/>
          </a:xfrm>
        </p:spPr>
        <p:txBody>
          <a:bodyPr>
            <a:normAutofit/>
          </a:bodyPr>
          <a:lstStyle/>
          <a:p>
            <a:r>
              <a:rPr lang="nl-NL" sz="1900" dirty="0"/>
              <a:t>Gestructureerd ontwikkelproces</a:t>
            </a:r>
          </a:p>
          <a:p>
            <a:pPr marL="0" indent="0">
              <a:buNone/>
            </a:pPr>
            <a:endParaRPr lang="nl-NL" sz="1900" dirty="0"/>
          </a:p>
          <a:p>
            <a:pPr marL="0" indent="0">
              <a:buNone/>
            </a:pPr>
            <a:endParaRPr lang="nl-NL" sz="1900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44BA0F8-C287-75FA-45BE-A43C6CDFB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4939" y="1446962"/>
            <a:ext cx="1445362" cy="4841567"/>
          </a:xfrm>
          <a:prstGeom prst="rect">
            <a:avLst/>
          </a:prstGeom>
        </p:spPr>
      </p:pic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3BFCADFB-FA74-BBB2-AE6A-AF22FD4A60A1}"/>
              </a:ext>
            </a:extLst>
          </p:cNvPr>
          <p:cNvSpPr txBox="1">
            <a:spLocks/>
          </p:cNvSpPr>
          <p:nvPr/>
        </p:nvSpPr>
        <p:spPr>
          <a:xfrm>
            <a:off x="3591448" y="2844695"/>
            <a:ext cx="6168888" cy="525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900" dirty="0"/>
              <a:t>Reduceren van gebreken in het ontwikkelproces</a:t>
            </a:r>
          </a:p>
          <a:p>
            <a:endParaRPr lang="nl-NL" sz="1900" dirty="0"/>
          </a:p>
          <a:p>
            <a:pPr marL="0" indent="0">
              <a:buFont typeface="Arial" panose="020B0604020202020204" pitchFamily="34" charset="0"/>
              <a:buNone/>
            </a:pPr>
            <a:endParaRPr lang="nl-NL" sz="1900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8D298FA9-9170-FAAC-F69D-D0A0D582BDA7}"/>
              </a:ext>
            </a:extLst>
          </p:cNvPr>
          <p:cNvSpPr txBox="1">
            <a:spLocks/>
          </p:cNvSpPr>
          <p:nvPr/>
        </p:nvSpPr>
        <p:spPr>
          <a:xfrm>
            <a:off x="3591448" y="3726764"/>
            <a:ext cx="6168888" cy="525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900" dirty="0"/>
              <a:t>Snellere levering aan de stakeholders</a:t>
            </a:r>
          </a:p>
          <a:p>
            <a:endParaRPr lang="nl-NL" sz="1900" dirty="0"/>
          </a:p>
          <a:p>
            <a:pPr marL="0" indent="0">
              <a:buFont typeface="Arial" panose="020B0604020202020204" pitchFamily="34" charset="0"/>
              <a:buNone/>
            </a:pPr>
            <a:endParaRPr lang="nl-NL" sz="1900" dirty="0"/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B82AA022-ABD5-EABA-35BF-4F45094B149B}"/>
              </a:ext>
            </a:extLst>
          </p:cNvPr>
          <p:cNvSpPr txBox="1">
            <a:spLocks/>
          </p:cNvSpPr>
          <p:nvPr/>
        </p:nvSpPr>
        <p:spPr>
          <a:xfrm>
            <a:off x="3591448" y="4618011"/>
            <a:ext cx="6168888" cy="525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900" dirty="0"/>
              <a:t>Inzicht in wijzigingen, accordering en versiebeheer</a:t>
            </a:r>
          </a:p>
          <a:p>
            <a:endParaRPr lang="nl-NL" sz="1900" dirty="0"/>
          </a:p>
          <a:p>
            <a:pPr marL="0" indent="0">
              <a:buFont typeface="Arial" panose="020B0604020202020204" pitchFamily="34" charset="0"/>
              <a:buNone/>
            </a:pPr>
            <a:endParaRPr lang="nl-NL" sz="1900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1FF8CC2-94E4-FAD7-E00B-63C2F6D3E60E}"/>
              </a:ext>
            </a:extLst>
          </p:cNvPr>
          <p:cNvSpPr txBox="1"/>
          <p:nvPr/>
        </p:nvSpPr>
        <p:spPr>
          <a:xfrm>
            <a:off x="3591448" y="5529354"/>
            <a:ext cx="6094324" cy="355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Back-up van code</a:t>
            </a:r>
          </a:p>
        </p:txBody>
      </p:sp>
    </p:spTree>
    <p:extLst>
      <p:ext uri="{BB962C8B-B14F-4D97-AF65-F5344CB8AC3E}">
        <p14:creationId xmlns:p14="http://schemas.microsoft.com/office/powerpoint/2010/main" val="346784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  <p:bldP spid="11" grpId="0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A42716-E23B-A7DC-EBCF-D71DCD9F5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Vereisten voor CI/CD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11AED3-D082-DC5D-ADFF-E5321358F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829" y="1825625"/>
            <a:ext cx="10515600" cy="1051139"/>
          </a:xfrm>
        </p:spPr>
        <p:txBody>
          <a:bodyPr>
            <a:normAutofit/>
          </a:bodyPr>
          <a:lstStyle/>
          <a:p>
            <a:r>
              <a:rPr lang="nl-NL" sz="1900" dirty="0"/>
              <a:t>Duidelijke werkafspraken met de betrokken stakeholders</a:t>
            </a:r>
          </a:p>
          <a:p>
            <a:pPr lvl="1"/>
            <a:r>
              <a:rPr lang="nl-NL" sz="1500" dirty="0"/>
              <a:t>Ontwikkelteam</a:t>
            </a:r>
          </a:p>
          <a:p>
            <a:pPr lvl="1"/>
            <a:r>
              <a:rPr lang="nl-NL" sz="1500" dirty="0"/>
              <a:t>Projectteam</a:t>
            </a:r>
          </a:p>
          <a:p>
            <a:endParaRPr lang="nl-NL" sz="1900" dirty="0"/>
          </a:p>
          <a:p>
            <a:pPr marL="0" indent="0">
              <a:buNone/>
            </a:pPr>
            <a:endParaRPr lang="nl-NL" sz="1900" dirty="0"/>
          </a:p>
          <a:p>
            <a:pPr marL="0" indent="0">
              <a:buNone/>
            </a:pPr>
            <a:endParaRPr lang="nl-NL" sz="1900" dirty="0"/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02B31C47-AE0E-5D1A-E096-3A24BF7AA3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102246"/>
              </p:ext>
            </p:extLst>
          </p:nvPr>
        </p:nvGraphicFramePr>
        <p:xfrm>
          <a:off x="783771" y="4552926"/>
          <a:ext cx="10570029" cy="14833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679252">
                  <a:extLst>
                    <a:ext uri="{9D8B030D-6E8A-4147-A177-3AD203B41FA5}">
                      <a16:colId xmlns:a16="http://schemas.microsoft.com/office/drawing/2014/main" val="191507003"/>
                    </a:ext>
                  </a:extLst>
                </a:gridCol>
                <a:gridCol w="3773465">
                  <a:extLst>
                    <a:ext uri="{9D8B030D-6E8A-4147-A177-3AD203B41FA5}">
                      <a16:colId xmlns:a16="http://schemas.microsoft.com/office/drawing/2014/main" val="1286627039"/>
                    </a:ext>
                  </a:extLst>
                </a:gridCol>
                <a:gridCol w="4117312">
                  <a:extLst>
                    <a:ext uri="{9D8B030D-6E8A-4147-A177-3AD203B41FA5}">
                      <a16:colId xmlns:a16="http://schemas.microsoft.com/office/drawing/2014/main" val="34803336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rgbClr val="F2C81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Eenvoudige projecten</a:t>
                      </a:r>
                    </a:p>
                  </a:txBody>
                  <a:tcPr>
                    <a:solidFill>
                      <a:srgbClr val="F2C81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Complexe projecten</a:t>
                      </a:r>
                    </a:p>
                  </a:txBody>
                  <a:tcPr>
                    <a:solidFill>
                      <a:srgbClr val="F2C8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332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Deployment tool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Power BI Pipelines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DevOps</a:t>
                      </a:r>
                      <a:r>
                        <a:rPr lang="nl-NL" dirty="0"/>
                        <a:t> Pipelines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774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Versiebeheer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SharePoint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GIT </a:t>
                      </a:r>
                      <a:r>
                        <a:rPr lang="nl-NL" dirty="0" err="1"/>
                        <a:t>Repository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453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Logboek van wijzigingen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ALM Toolkit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DevOps</a:t>
                      </a:r>
                      <a:r>
                        <a:rPr lang="nl-NL" dirty="0"/>
                        <a:t> / GIT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210985"/>
                  </a:ext>
                </a:extLst>
              </a:tr>
            </a:tbl>
          </a:graphicData>
        </a:graphic>
      </p:graphicFrame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3FB84988-3BDC-6860-017B-ED246CEC08C6}"/>
              </a:ext>
            </a:extLst>
          </p:cNvPr>
          <p:cNvSpPr txBox="1">
            <a:spLocks/>
          </p:cNvSpPr>
          <p:nvPr/>
        </p:nvSpPr>
        <p:spPr>
          <a:xfrm>
            <a:off x="968829" y="3004588"/>
            <a:ext cx="10515600" cy="491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900" dirty="0" err="1"/>
              <a:t>Workspace</a:t>
            </a:r>
            <a:r>
              <a:rPr lang="nl-NL" sz="1900" dirty="0"/>
              <a:t> gelinkt aan Power BI Premium (Per user/</a:t>
            </a:r>
            <a:r>
              <a:rPr lang="nl-NL" sz="1900" dirty="0" err="1"/>
              <a:t>capacity</a:t>
            </a:r>
            <a:r>
              <a:rPr lang="nl-NL" sz="1900" dirty="0"/>
              <a:t>/</a:t>
            </a:r>
            <a:r>
              <a:rPr lang="nl-NL" sz="1900" dirty="0" err="1"/>
              <a:t>fabric</a:t>
            </a:r>
            <a:r>
              <a:rPr lang="nl-NL" sz="1900" dirty="0"/>
              <a:t>)</a:t>
            </a:r>
          </a:p>
          <a:p>
            <a:pPr marL="0" indent="0">
              <a:buNone/>
            </a:pPr>
            <a:endParaRPr lang="nl-NL" sz="1900" dirty="0"/>
          </a:p>
          <a:p>
            <a:pPr marL="0" indent="0">
              <a:buFont typeface="Arial" panose="020B0604020202020204" pitchFamily="34" charset="0"/>
              <a:buNone/>
            </a:pPr>
            <a:endParaRPr lang="nl-NL" sz="1900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A99B6CC1-3D4E-229F-0BE3-17731EA2E271}"/>
              </a:ext>
            </a:extLst>
          </p:cNvPr>
          <p:cNvSpPr txBox="1">
            <a:spLocks/>
          </p:cNvSpPr>
          <p:nvPr/>
        </p:nvSpPr>
        <p:spPr>
          <a:xfrm>
            <a:off x="968829" y="3460591"/>
            <a:ext cx="7411496" cy="1024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1900" dirty="0"/>
          </a:p>
          <a:p>
            <a:r>
              <a:rPr lang="nl-NL" sz="1900" dirty="0" err="1"/>
              <a:t>Tooling</a:t>
            </a:r>
            <a:r>
              <a:rPr lang="nl-NL" sz="1900" dirty="0"/>
              <a:t> (ALM Toolkit* / </a:t>
            </a:r>
            <a:r>
              <a:rPr lang="nl-NL" sz="1900" dirty="0" err="1"/>
              <a:t>Tabular</a:t>
            </a:r>
            <a:r>
              <a:rPr lang="nl-NL" sz="1900" dirty="0"/>
              <a:t> editor* / GIT / </a:t>
            </a:r>
            <a:r>
              <a:rPr lang="nl-NL" sz="1900" dirty="0" err="1"/>
              <a:t>DevOps</a:t>
            </a:r>
            <a:r>
              <a:rPr lang="nl-NL" sz="1900" dirty="0"/>
              <a:t> / VSC)</a:t>
            </a:r>
          </a:p>
          <a:p>
            <a:endParaRPr lang="nl-NL" sz="1900" dirty="0"/>
          </a:p>
          <a:p>
            <a:pPr marL="0" indent="0">
              <a:buFont typeface="Arial" panose="020B0604020202020204" pitchFamily="34" charset="0"/>
              <a:buNone/>
            </a:pPr>
            <a:endParaRPr lang="nl-NL" sz="1900" dirty="0"/>
          </a:p>
        </p:txBody>
      </p:sp>
    </p:spTree>
    <p:extLst>
      <p:ext uri="{BB962C8B-B14F-4D97-AF65-F5344CB8AC3E}">
        <p14:creationId xmlns:p14="http://schemas.microsoft.com/office/powerpoint/2010/main" val="151684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10904D-F9E8-9918-6C3B-47A16AD7B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Relevante ontwikkelingen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8FF882-DDE7-B059-C824-F88E206D6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46753"/>
          </a:xfrm>
        </p:spPr>
        <p:txBody>
          <a:bodyPr>
            <a:normAutofit/>
          </a:bodyPr>
          <a:lstStyle/>
          <a:p>
            <a:r>
              <a:rPr lang="nl-NL" sz="1900" dirty="0"/>
              <a:t>.PBIP format</a:t>
            </a:r>
          </a:p>
          <a:p>
            <a:pPr lvl="1"/>
            <a:r>
              <a:rPr lang="nl-NL" sz="1500" dirty="0"/>
              <a:t>TMDL </a:t>
            </a:r>
            <a:r>
              <a:rPr lang="nl-NL" sz="1500" dirty="0" err="1"/>
              <a:t>layout</a:t>
            </a:r>
            <a:r>
              <a:rPr lang="nl-NL" sz="1500" dirty="0"/>
              <a:t> van het datamodel voor leesbaarheid &amp; code reviews</a:t>
            </a:r>
          </a:p>
          <a:p>
            <a:endParaRPr lang="nl-NL" sz="1900" dirty="0"/>
          </a:p>
          <a:p>
            <a:pPr marL="0" indent="0">
              <a:buNone/>
            </a:pPr>
            <a:endParaRPr lang="nl-NL" sz="1900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4756B667-7936-7E2D-7F61-B77E84977323}"/>
              </a:ext>
            </a:extLst>
          </p:cNvPr>
          <p:cNvSpPr txBox="1">
            <a:spLocks/>
          </p:cNvSpPr>
          <p:nvPr/>
        </p:nvSpPr>
        <p:spPr>
          <a:xfrm>
            <a:off x="838200" y="2860605"/>
            <a:ext cx="10515600" cy="568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900" dirty="0"/>
              <a:t>GIT integratie in Power BI Service</a:t>
            </a:r>
          </a:p>
          <a:p>
            <a:endParaRPr lang="nl-NL" sz="1900" dirty="0"/>
          </a:p>
          <a:p>
            <a:pPr marL="0" indent="0">
              <a:buNone/>
            </a:pPr>
            <a:endParaRPr lang="nl-NL" sz="1900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C0B3C32B-380E-32F4-61CA-392FF04F8E0B}"/>
              </a:ext>
            </a:extLst>
          </p:cNvPr>
          <p:cNvSpPr txBox="1">
            <a:spLocks/>
          </p:cNvSpPr>
          <p:nvPr/>
        </p:nvSpPr>
        <p:spPr>
          <a:xfrm>
            <a:off x="838200" y="34290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900" dirty="0"/>
          </a:p>
          <a:p>
            <a:r>
              <a:rPr lang="nl-NL" sz="1900" dirty="0"/>
              <a:t>Later dit jaar komt er een update van de rapportage code vergelijkbaar met het TMDL format</a:t>
            </a:r>
          </a:p>
          <a:p>
            <a:endParaRPr lang="nl-NL" sz="1900" dirty="0"/>
          </a:p>
        </p:txBody>
      </p:sp>
    </p:spTree>
    <p:extLst>
      <p:ext uri="{BB962C8B-B14F-4D97-AF65-F5344CB8AC3E}">
        <p14:creationId xmlns:p14="http://schemas.microsoft.com/office/powerpoint/2010/main" val="265030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167B38-1F8C-B582-CE07-DB36A016D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CI/CD - Eenvoudige projecten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95B6A2-2E5B-A35E-ADD7-497040C3C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636" y="2739453"/>
            <a:ext cx="10515600" cy="1008010"/>
          </a:xfrm>
        </p:spPr>
        <p:txBody>
          <a:bodyPr>
            <a:normAutofit/>
          </a:bodyPr>
          <a:lstStyle/>
          <a:p>
            <a:r>
              <a:rPr lang="nl-NL" sz="1900" dirty="0"/>
              <a:t>Benodigdheden: </a:t>
            </a:r>
          </a:p>
          <a:p>
            <a:pPr lvl="1"/>
            <a:r>
              <a:rPr lang="nl-NL" sz="1500" dirty="0"/>
              <a:t>PBI Pipelines</a:t>
            </a:r>
          </a:p>
          <a:p>
            <a:pPr lvl="1"/>
            <a:r>
              <a:rPr lang="nl-NL" sz="1500" dirty="0"/>
              <a:t>ALM Toolkit (open-source tool om Power BI datasets te managen)</a:t>
            </a:r>
          </a:p>
          <a:p>
            <a:endParaRPr lang="nl-NL" sz="1900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04DD06A1-DA1F-6A6E-7F35-123CC23527D6}"/>
              </a:ext>
            </a:extLst>
          </p:cNvPr>
          <p:cNvSpPr txBox="1">
            <a:spLocks/>
          </p:cNvSpPr>
          <p:nvPr/>
        </p:nvSpPr>
        <p:spPr>
          <a:xfrm>
            <a:off x="935636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900" dirty="0"/>
              <a:t>Gebruik PBI Pipelines </a:t>
            </a:r>
            <a:br>
              <a:rPr lang="nl-NL" sz="1900" dirty="0"/>
            </a:br>
            <a:r>
              <a:rPr lang="nl-NL" sz="1900" dirty="0"/>
              <a:t>(Push geheel semantisch model) </a:t>
            </a:r>
          </a:p>
          <a:p>
            <a:endParaRPr lang="nl-NL" sz="19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1F71B29-3777-A5E7-AFC7-14EEC2813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5977" y="2329630"/>
            <a:ext cx="4401357" cy="3693560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FDE9B915-05DF-A1EB-C8F6-8F125E533654}"/>
              </a:ext>
            </a:extLst>
          </p:cNvPr>
          <p:cNvSpPr txBox="1">
            <a:spLocks/>
          </p:cNvSpPr>
          <p:nvPr/>
        </p:nvSpPr>
        <p:spPr>
          <a:xfrm>
            <a:off x="7391399" y="184869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900" dirty="0">
                <a:hlinkClick r:id="rId4"/>
              </a:rPr>
              <a:t>www.alm-toolkit.com</a:t>
            </a:r>
            <a:r>
              <a:rPr lang="nl-NL" sz="1900" dirty="0"/>
              <a:t> </a:t>
            </a:r>
          </a:p>
          <a:p>
            <a:endParaRPr lang="nl-NL" sz="1900" dirty="0"/>
          </a:p>
        </p:txBody>
      </p:sp>
    </p:spTree>
    <p:extLst>
      <p:ext uri="{BB962C8B-B14F-4D97-AF65-F5344CB8AC3E}">
        <p14:creationId xmlns:p14="http://schemas.microsoft.com/office/powerpoint/2010/main" val="291578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9" grpId="0"/>
    </p:bldLst>
  </p:timing>
</p:sld>
</file>

<file path=ppt/theme/theme1.xml><?xml version="1.0" encoding="utf-8"?>
<a:theme xmlns:a="http://schemas.openxmlformats.org/drawingml/2006/main" name="Kantoorthema">
  <a:themeElements>
    <a:clrScheme name="PBIG">
      <a:dk1>
        <a:sysClr val="windowText" lastClr="000000"/>
      </a:dk1>
      <a:lt1>
        <a:sysClr val="window" lastClr="FFFFFF"/>
      </a:lt1>
      <a:dk2>
        <a:srgbClr val="44546A"/>
      </a:dk2>
      <a:lt2>
        <a:srgbClr val="F3F2F1"/>
      </a:lt2>
      <a:accent1>
        <a:srgbClr val="12239E"/>
      </a:accent1>
      <a:accent2>
        <a:srgbClr val="B60064"/>
      </a:accent2>
      <a:accent3>
        <a:srgbClr val="C94F0F"/>
      </a:accent3>
      <a:accent4>
        <a:srgbClr val="F2C811"/>
      </a:accent4>
      <a:accent5>
        <a:srgbClr val="4668C5"/>
      </a:accent5>
      <a:accent6>
        <a:srgbClr val="197278"/>
      </a:accent6>
      <a:hlink>
        <a:srgbClr val="0563C1"/>
      </a:hlink>
      <a:folHlink>
        <a:srgbClr val="954F72"/>
      </a:folHlink>
    </a:clrScheme>
    <a:fontScheme name="pbig">
      <a:majorFont>
        <a:latin typeface="Viga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48434C1AE42E4A958FAD5D9F287FB6" ma:contentTypeVersion="12" ma:contentTypeDescription="Een nieuw document maken." ma:contentTypeScope="" ma:versionID="df4fb078ffbe05efc8bd1f527d832cf1">
  <xsd:schema xmlns:xsd="http://www.w3.org/2001/XMLSchema" xmlns:xs="http://www.w3.org/2001/XMLSchema" xmlns:p="http://schemas.microsoft.com/office/2006/metadata/properties" xmlns:ns2="952627ef-30a0-4fb9-8172-3d3e8c4528c3" xmlns:ns3="89b2b2e9-eb60-47cf-a4a9-cd0ea13c0073" targetNamespace="http://schemas.microsoft.com/office/2006/metadata/properties" ma:root="true" ma:fieldsID="cb3b68a05a4f04a922caf02008d14bc0" ns2:_="" ns3:_="">
    <xsd:import namespace="952627ef-30a0-4fb9-8172-3d3e8c4528c3"/>
    <xsd:import namespace="89b2b2e9-eb60-47cf-a4a9-cd0ea13c00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2627ef-30a0-4fb9-8172-3d3e8c4528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Afbeeldingtags" ma:readOnly="false" ma:fieldId="{5cf76f15-5ced-4ddc-b409-7134ff3c332f}" ma:taxonomyMulti="true" ma:sspId="27c48373-e1d2-4082-80ec-989be5dccb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b2b2e9-eb60-47cf-a4a9-cd0ea13c007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5626d75-d936-4c6d-bd38-82b3a038aa4c}" ma:internalName="TaxCatchAll" ma:showField="CatchAllData" ma:web="89b2b2e9-eb60-47cf-a4a9-cd0ea13c00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9b2b2e9-eb60-47cf-a4a9-cd0ea13c0073" xsi:nil="true"/>
    <lcf76f155ced4ddcb4097134ff3c332f xmlns="952627ef-30a0-4fb9-8172-3d3e8c4528c3">
      <Terms xmlns="http://schemas.microsoft.com/office/infopath/2007/PartnerControls"/>
    </lcf76f155ced4ddcb4097134ff3c332f>
    <SharedWithUsers xmlns="89b2b2e9-eb60-47cf-a4a9-cd0ea13c0073">
      <UserInfo>
        <DisplayName>Nynke Dekkers | Kasparov</DisplayName>
        <AccountId>22</AccountId>
        <AccountType/>
      </UserInfo>
      <UserInfo>
        <DisplayName>Nicky van den Maegdenbergh | Kasparov</DisplayName>
        <AccountId>23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DEE187F-7425-48DD-93FC-7B01C4C993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30E0D6-350F-4F07-9172-24308920DEB3}">
  <ds:schemaRefs>
    <ds:schemaRef ds:uri="89b2b2e9-eb60-47cf-a4a9-cd0ea13c0073"/>
    <ds:schemaRef ds:uri="952627ef-30a0-4fb9-8172-3d3e8c4528c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7ACB940-9BF8-48DE-9A5D-11F4EB99C963}">
  <ds:schemaRefs>
    <ds:schemaRef ds:uri="http://purl.org/dc/terms/"/>
    <ds:schemaRef ds:uri="http://purl.org/dc/dcmitype/"/>
    <ds:schemaRef ds:uri="952627ef-30a0-4fb9-8172-3d3e8c4528c3"/>
    <ds:schemaRef ds:uri="http://schemas.microsoft.com/office/2006/metadata/properties"/>
    <ds:schemaRef ds:uri="89b2b2e9-eb60-47cf-a4a9-cd0ea13c00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605</Words>
  <Application>Microsoft Office PowerPoint</Application>
  <PresentationFormat>Breedbeeld</PresentationFormat>
  <Paragraphs>157</Paragraphs>
  <Slides>17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Aptos</vt:lpstr>
      <vt:lpstr>Arial</vt:lpstr>
      <vt:lpstr>Segoe UI</vt:lpstr>
      <vt:lpstr>Viga</vt:lpstr>
      <vt:lpstr>Kantoorthema</vt:lpstr>
      <vt:lpstr>CI/CD en de waarde voor Power BI</vt:lpstr>
      <vt:lpstr>Nick van Dorst</vt:lpstr>
      <vt:lpstr>Patrick Frenks</vt:lpstr>
      <vt:lpstr>Wat zien wij in de markt</vt:lpstr>
      <vt:lpstr>Wat is CI/CD?</vt:lpstr>
      <vt:lpstr>Waarom CI/CD?</vt:lpstr>
      <vt:lpstr>Vereisten voor CI/CD</vt:lpstr>
      <vt:lpstr>Relevante ontwikkelingen</vt:lpstr>
      <vt:lpstr>CI/CD - Eenvoudige projecten</vt:lpstr>
      <vt:lpstr>PowerPoint-presentatie</vt:lpstr>
      <vt:lpstr>CI/CD - Complexe projecten</vt:lpstr>
      <vt:lpstr>PowerPoint-presentatie</vt:lpstr>
      <vt:lpstr>Situatie – Eenvoudige projecten</vt:lpstr>
      <vt:lpstr>Situatie – Complexe projecten</vt:lpstr>
      <vt:lpstr>Vragen?</vt:lpstr>
      <vt:lpstr>Session evaluation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Huisstijl ontwikkeling  Power BI gebruikersgroep</dc:title>
  <dc:creator>lonneke opsteegh</dc:creator>
  <cp:lastModifiedBy>Nick van Dorst | Kasparov</cp:lastModifiedBy>
  <cp:revision>8</cp:revision>
  <dcterms:created xsi:type="dcterms:W3CDTF">2022-09-29T20:23:42Z</dcterms:created>
  <dcterms:modified xsi:type="dcterms:W3CDTF">2024-03-07T20:13:12Z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0x0101002248434C1AE42E4A958FAD5D9F287FB6</vt:lpwstr>
  </property>
  <property fmtid="{D5CDD505-2E9C-101B-9397-08002B2CF9AE}" pid="3" name="MediaServiceImageTags">
    <vt:lpwstr/>
  </property>
</Properties>
</file>