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4" r:id="rId2"/>
    <p:sldId id="282" r:id="rId3"/>
    <p:sldId id="482" r:id="rId4"/>
    <p:sldId id="2147347157" r:id="rId5"/>
    <p:sldId id="483" r:id="rId6"/>
    <p:sldId id="269" r:id="rId7"/>
    <p:sldId id="291" r:id="rId8"/>
    <p:sldId id="292" r:id="rId9"/>
    <p:sldId id="293" r:id="rId10"/>
    <p:sldId id="296" r:id="rId11"/>
    <p:sldId id="295" r:id="rId12"/>
    <p:sldId id="2147347158" r:id="rId13"/>
    <p:sldId id="2147347159" r:id="rId14"/>
    <p:sldId id="294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2147347160" r:id="rId27"/>
    <p:sldId id="308" r:id="rId28"/>
    <p:sldId id="271" r:id="rId29"/>
    <p:sldId id="2147347131" r:id="rId30"/>
    <p:sldId id="270" r:id="rId3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dia's" id="{743E7F86-A821-41F1-99AE-007948AC9C9F}">
          <p14:sldIdLst>
            <p14:sldId id="264"/>
          </p14:sldIdLst>
        </p14:section>
        <p14:section name="Content" id="{87DB367C-CD6D-49A8-937D-3207518EFEAC}">
          <p14:sldIdLst>
            <p14:sldId id="282"/>
            <p14:sldId id="482"/>
            <p14:sldId id="2147347157"/>
            <p14:sldId id="483"/>
            <p14:sldId id="269"/>
            <p14:sldId id="291"/>
            <p14:sldId id="292"/>
            <p14:sldId id="293"/>
            <p14:sldId id="296"/>
            <p14:sldId id="295"/>
            <p14:sldId id="2147347158"/>
            <p14:sldId id="2147347159"/>
            <p14:sldId id="294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2147347160"/>
            <p14:sldId id="308"/>
          </p14:sldIdLst>
        </p14:section>
        <p14:section name="partnerslide" id="{03F7539A-5320-4B2A-AB62-C6F13B30ABCF}">
          <p14:sldIdLst>
            <p14:sldId id="271"/>
            <p14:sldId id="2147347131"/>
          </p14:sldIdLst>
        </p14:section>
        <p14:section name="Evaluation QR" id="{F6EF2391-635B-449E-BCFC-5F39C1D927C2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pos="325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0064"/>
    <a:srgbClr val="FFFFFF"/>
    <a:srgbClr val="197278"/>
    <a:srgbClr val="4668C5"/>
    <a:srgbClr val="C94F0F"/>
    <a:srgbClr val="DDDAD7"/>
    <a:srgbClr val="F3F2F1"/>
    <a:srgbClr val="F2C811"/>
    <a:srgbClr val="12239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1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16" y="108"/>
      </p:cViewPr>
      <p:guideLst>
        <p:guide pos="325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D6E0B-0FF9-40C6-92D9-07577C5EF112}" type="datetimeFigureOut">
              <a:rPr lang="nl-BE" smtClean="0"/>
              <a:t>16/03/2025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12EB6-DEF5-433E-B6CC-5655F077A64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6785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9FD0F-1002-DAF1-F11B-8447D2288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02B085-83E8-0262-A1F6-E3868EF64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D438FE0A-7733-36BE-E196-74E978138716}"/>
              </a:ext>
            </a:extLst>
          </p:cNvPr>
          <p:cNvGrpSpPr/>
          <p:nvPr userDrawn="1"/>
        </p:nvGrpSpPr>
        <p:grpSpPr>
          <a:xfrm rot="5400000">
            <a:off x="-3162300" y="3162300"/>
            <a:ext cx="6858000" cy="533400"/>
            <a:chOff x="581161" y="1449420"/>
            <a:chExt cx="11051985" cy="1777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9365B4F-9FC5-0D03-99E4-39221FE2D473}"/>
                </a:ext>
              </a:extLst>
            </p:cNvPr>
            <p:cNvSpPr/>
            <p:nvPr/>
          </p:nvSpPr>
          <p:spPr>
            <a:xfrm>
              <a:off x="581161" y="1449420"/>
              <a:ext cx="1748569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E6A674D8-260F-33EF-4411-F4FD61B3C069}"/>
                </a:ext>
              </a:extLst>
            </p:cNvPr>
            <p:cNvSpPr/>
            <p:nvPr/>
          </p:nvSpPr>
          <p:spPr>
            <a:xfrm>
              <a:off x="2441844" y="1449420"/>
              <a:ext cx="1748569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B4D4D124-CD86-8872-BE88-DB4A565A9529}"/>
                </a:ext>
              </a:extLst>
            </p:cNvPr>
            <p:cNvSpPr/>
            <p:nvPr/>
          </p:nvSpPr>
          <p:spPr>
            <a:xfrm>
              <a:off x="4302528" y="1449420"/>
              <a:ext cx="1748569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2604419-4235-33FD-6A53-2FC4D4651B97}"/>
                </a:ext>
              </a:extLst>
            </p:cNvPr>
            <p:cNvSpPr/>
            <p:nvPr/>
          </p:nvSpPr>
          <p:spPr>
            <a:xfrm>
              <a:off x="6163211" y="1449420"/>
              <a:ext cx="1748569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A5A19464-FE94-AA92-86D5-98A5F490F0DC}"/>
                </a:ext>
              </a:extLst>
            </p:cNvPr>
            <p:cNvSpPr/>
            <p:nvPr/>
          </p:nvSpPr>
          <p:spPr>
            <a:xfrm>
              <a:off x="8023895" y="1449420"/>
              <a:ext cx="1748569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41CCE16-02EA-B67B-4DD3-BFA9D6D3E8F9}"/>
                </a:ext>
              </a:extLst>
            </p:cNvPr>
            <p:cNvSpPr/>
            <p:nvPr/>
          </p:nvSpPr>
          <p:spPr>
            <a:xfrm>
              <a:off x="9884577" y="1449420"/>
              <a:ext cx="1748569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8499B9C8-992B-3DA1-9046-03D7E6C97E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049" y="61496"/>
            <a:ext cx="1793875" cy="8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2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3AC42-3BFD-9A48-8DDC-EA7942C00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55C7B6-2D12-8F16-6EED-9FFC8CE9B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3A90214-2C55-53AC-6BBE-03A469FE4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37973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734613-6ECD-90D1-DC59-E411E7E06B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BDCCA70-2A63-C7E8-5FDF-996FEB62D5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79734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72E609B6-D04B-9CE0-D55E-81BFADCDFCA4}"/>
              </a:ext>
            </a:extLst>
          </p:cNvPr>
          <p:cNvGrpSpPr/>
          <p:nvPr userDrawn="1"/>
        </p:nvGrpSpPr>
        <p:grpSpPr>
          <a:xfrm>
            <a:off x="0" y="6533963"/>
            <a:ext cx="12192000" cy="271516"/>
            <a:chOff x="581161" y="1449420"/>
            <a:chExt cx="11103416" cy="177729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0C1AF43-3F3B-89A7-55CD-AFB903B03EE9}"/>
                </a:ext>
              </a:extLst>
            </p:cNvPr>
            <p:cNvSpPr/>
            <p:nvPr/>
          </p:nvSpPr>
          <p:spPr>
            <a:xfrm>
              <a:off x="581161" y="1449420"/>
              <a:ext cx="1800000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E5CFD252-1A96-AB80-B6AD-1F7CE5C3A35E}"/>
                </a:ext>
              </a:extLst>
            </p:cNvPr>
            <p:cNvSpPr/>
            <p:nvPr/>
          </p:nvSpPr>
          <p:spPr>
            <a:xfrm>
              <a:off x="2441844" y="1449420"/>
              <a:ext cx="1800000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A627982A-3DED-AEAC-899A-80BB3655FE8E}"/>
                </a:ext>
              </a:extLst>
            </p:cNvPr>
            <p:cNvSpPr/>
            <p:nvPr/>
          </p:nvSpPr>
          <p:spPr>
            <a:xfrm>
              <a:off x="4302527" y="1449420"/>
              <a:ext cx="1800000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597E914-76B6-5755-8E93-FC7C544FAC7F}"/>
                </a:ext>
              </a:extLst>
            </p:cNvPr>
            <p:cNvSpPr/>
            <p:nvPr/>
          </p:nvSpPr>
          <p:spPr>
            <a:xfrm>
              <a:off x="6163210" y="1449420"/>
              <a:ext cx="1800000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A0C01C63-8452-F3CD-79D5-9628D0593A45}"/>
                </a:ext>
              </a:extLst>
            </p:cNvPr>
            <p:cNvSpPr/>
            <p:nvPr/>
          </p:nvSpPr>
          <p:spPr>
            <a:xfrm>
              <a:off x="8023893" y="1449420"/>
              <a:ext cx="1800000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5C4776A3-FA4E-9305-4CF3-1FCCE29F6574}"/>
                </a:ext>
              </a:extLst>
            </p:cNvPr>
            <p:cNvSpPr/>
            <p:nvPr/>
          </p:nvSpPr>
          <p:spPr>
            <a:xfrm>
              <a:off x="9884577" y="1449420"/>
              <a:ext cx="1800000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7ECC3FD-3754-C8DA-607E-710E135BE4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24292"/>
            <a:ext cx="1793875" cy="8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6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1A5494-8524-2C93-48DA-E9BF05ECB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A0493113-551F-B653-AE90-35F7B8E62753}"/>
              </a:ext>
            </a:extLst>
          </p:cNvPr>
          <p:cNvGrpSpPr/>
          <p:nvPr userDrawn="1"/>
        </p:nvGrpSpPr>
        <p:grpSpPr>
          <a:xfrm>
            <a:off x="0" y="6533963"/>
            <a:ext cx="12192000" cy="271516"/>
            <a:chOff x="581161" y="1449420"/>
            <a:chExt cx="11103416" cy="177729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79F71244-8382-E55A-25D5-DAE85A8F2AEB}"/>
                </a:ext>
              </a:extLst>
            </p:cNvPr>
            <p:cNvSpPr/>
            <p:nvPr/>
          </p:nvSpPr>
          <p:spPr>
            <a:xfrm>
              <a:off x="581161" y="1449420"/>
              <a:ext cx="1800000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88F8C739-B777-5306-D065-60E0159B6D6F}"/>
                </a:ext>
              </a:extLst>
            </p:cNvPr>
            <p:cNvSpPr/>
            <p:nvPr/>
          </p:nvSpPr>
          <p:spPr>
            <a:xfrm>
              <a:off x="2441844" y="1449420"/>
              <a:ext cx="1800000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0091DFB-DE96-4EE0-C678-6AF95280205F}"/>
                </a:ext>
              </a:extLst>
            </p:cNvPr>
            <p:cNvSpPr/>
            <p:nvPr/>
          </p:nvSpPr>
          <p:spPr>
            <a:xfrm>
              <a:off x="4302527" y="1449420"/>
              <a:ext cx="1800000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86BFB85-B945-F7F7-B4A4-FD7F9EC52078}"/>
                </a:ext>
              </a:extLst>
            </p:cNvPr>
            <p:cNvSpPr/>
            <p:nvPr/>
          </p:nvSpPr>
          <p:spPr>
            <a:xfrm>
              <a:off x="6163210" y="1449420"/>
              <a:ext cx="1800000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6C401921-D1CB-AAA0-98A0-CC16DAB601B6}"/>
                </a:ext>
              </a:extLst>
            </p:cNvPr>
            <p:cNvSpPr/>
            <p:nvPr/>
          </p:nvSpPr>
          <p:spPr>
            <a:xfrm>
              <a:off x="8023893" y="1449420"/>
              <a:ext cx="1800000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5DC2F9BB-941F-46DF-5042-4FBF120EAC52}"/>
                </a:ext>
              </a:extLst>
            </p:cNvPr>
            <p:cNvSpPr/>
            <p:nvPr/>
          </p:nvSpPr>
          <p:spPr>
            <a:xfrm>
              <a:off x="9884577" y="1449420"/>
              <a:ext cx="1800000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3E7E0BD7-0142-C8B6-4FD2-D07D40EE9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5462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Hier kan je gewoon type</a:t>
            </a:r>
          </a:p>
        </p:txBody>
      </p:sp>
    </p:spTree>
    <p:extLst>
      <p:ext uri="{BB962C8B-B14F-4D97-AF65-F5344CB8AC3E}">
        <p14:creationId xmlns:p14="http://schemas.microsoft.com/office/powerpoint/2010/main" val="260040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EEE2D3F9-27EE-E741-3335-9227E3A71BCB}"/>
              </a:ext>
            </a:extLst>
          </p:cNvPr>
          <p:cNvGrpSpPr/>
          <p:nvPr userDrawn="1"/>
        </p:nvGrpSpPr>
        <p:grpSpPr>
          <a:xfrm>
            <a:off x="0" y="6533963"/>
            <a:ext cx="12192000" cy="271516"/>
            <a:chOff x="581161" y="1449420"/>
            <a:chExt cx="11103416" cy="177729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E286B344-CB4C-9AF5-8CA9-AD3DEDADDF52}"/>
                </a:ext>
              </a:extLst>
            </p:cNvPr>
            <p:cNvSpPr/>
            <p:nvPr/>
          </p:nvSpPr>
          <p:spPr>
            <a:xfrm>
              <a:off x="581161" y="1449420"/>
              <a:ext cx="1800000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281D39A-F34B-2ECA-EB25-C739A5B9A2E1}"/>
                </a:ext>
              </a:extLst>
            </p:cNvPr>
            <p:cNvSpPr/>
            <p:nvPr/>
          </p:nvSpPr>
          <p:spPr>
            <a:xfrm>
              <a:off x="2441844" y="1449420"/>
              <a:ext cx="1800000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BC345351-4A34-A924-82BB-D2E41E4F22EA}"/>
                </a:ext>
              </a:extLst>
            </p:cNvPr>
            <p:cNvSpPr/>
            <p:nvPr/>
          </p:nvSpPr>
          <p:spPr>
            <a:xfrm>
              <a:off x="4302527" y="1449420"/>
              <a:ext cx="1800000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650A3AB1-2AF0-4403-B3D0-D010D30E71BD}"/>
                </a:ext>
              </a:extLst>
            </p:cNvPr>
            <p:cNvSpPr/>
            <p:nvPr/>
          </p:nvSpPr>
          <p:spPr>
            <a:xfrm>
              <a:off x="6163210" y="1449420"/>
              <a:ext cx="1800000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4F78753-41F1-754F-7261-5111E9425CCF}"/>
                </a:ext>
              </a:extLst>
            </p:cNvPr>
            <p:cNvSpPr/>
            <p:nvPr/>
          </p:nvSpPr>
          <p:spPr>
            <a:xfrm>
              <a:off x="8023893" y="1449420"/>
              <a:ext cx="1800000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17F4E5FB-6B18-6208-BC4D-27EC01F5B2AD}"/>
                </a:ext>
              </a:extLst>
            </p:cNvPr>
            <p:cNvSpPr/>
            <p:nvPr/>
          </p:nvSpPr>
          <p:spPr>
            <a:xfrm>
              <a:off x="9884577" y="1449420"/>
              <a:ext cx="1800000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3209554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lue slide">
  <p:cSld name="Blank blue slide">
    <p:bg>
      <p:bgPr>
        <a:gradFill>
          <a:gsLst>
            <a:gs pos="0">
              <a:srgbClr val="50C2EF"/>
            </a:gs>
            <a:gs pos="77000">
              <a:srgbClr val="2B8CCC"/>
            </a:gs>
            <a:gs pos="100000">
              <a:srgbClr val="2B8CCC"/>
            </a:gs>
          </a:gsLst>
          <a:lin ang="8100000" scaled="0"/>
        </a:gradFill>
        <a:effectLst/>
      </p:bgPr>
    </p:bg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447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9FD0F-1002-DAF1-F11B-8447D2288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1122363"/>
            <a:ext cx="9180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02B085-83E8-0262-A1F6-E3868EF64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3602038"/>
            <a:ext cx="9180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5EE5FF1-D5D9-808C-5EFB-FA480108DF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 t="37157" r="32917" b="37130"/>
          <a:stretch/>
        </p:blipFill>
        <p:spPr>
          <a:xfrm>
            <a:off x="9982200" y="284967"/>
            <a:ext cx="1793875" cy="682625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D438FE0A-7733-36BE-E196-74E978138716}"/>
              </a:ext>
            </a:extLst>
          </p:cNvPr>
          <p:cNvGrpSpPr/>
          <p:nvPr userDrawn="1"/>
        </p:nvGrpSpPr>
        <p:grpSpPr>
          <a:xfrm rot="5400000">
            <a:off x="-3162302" y="3162297"/>
            <a:ext cx="6858003" cy="533400"/>
            <a:chOff x="581161" y="1449420"/>
            <a:chExt cx="11051985" cy="1777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99365B4F-9FC5-0D03-99E4-39221FE2D473}"/>
                </a:ext>
              </a:extLst>
            </p:cNvPr>
            <p:cNvSpPr/>
            <p:nvPr userDrawn="1"/>
          </p:nvSpPr>
          <p:spPr>
            <a:xfrm>
              <a:off x="581161" y="1449420"/>
              <a:ext cx="1748569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E6A674D8-260F-33EF-4411-F4FD61B3C069}"/>
                </a:ext>
              </a:extLst>
            </p:cNvPr>
            <p:cNvSpPr/>
            <p:nvPr userDrawn="1"/>
          </p:nvSpPr>
          <p:spPr>
            <a:xfrm>
              <a:off x="2441844" y="1449420"/>
              <a:ext cx="1748569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B4D4D124-CD86-8872-BE88-DB4A565A9529}"/>
                </a:ext>
              </a:extLst>
            </p:cNvPr>
            <p:cNvSpPr/>
            <p:nvPr userDrawn="1"/>
          </p:nvSpPr>
          <p:spPr>
            <a:xfrm>
              <a:off x="4302528" y="1449420"/>
              <a:ext cx="1748569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82604419-4235-33FD-6A53-2FC4D4651B97}"/>
                </a:ext>
              </a:extLst>
            </p:cNvPr>
            <p:cNvSpPr/>
            <p:nvPr userDrawn="1"/>
          </p:nvSpPr>
          <p:spPr>
            <a:xfrm>
              <a:off x="6163211" y="1449420"/>
              <a:ext cx="1748569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A5A19464-FE94-AA92-86D5-98A5F490F0DC}"/>
                </a:ext>
              </a:extLst>
            </p:cNvPr>
            <p:cNvSpPr/>
            <p:nvPr userDrawn="1"/>
          </p:nvSpPr>
          <p:spPr>
            <a:xfrm>
              <a:off x="8023895" y="1449420"/>
              <a:ext cx="1748569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D41CCE16-02EA-B67B-4DD3-BFA9D6D3E8F9}"/>
                </a:ext>
              </a:extLst>
            </p:cNvPr>
            <p:cNvSpPr/>
            <p:nvPr userDrawn="1"/>
          </p:nvSpPr>
          <p:spPr>
            <a:xfrm>
              <a:off x="9884577" y="1449420"/>
              <a:ext cx="1748569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2726669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7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9FD0F-1002-DAF1-F11B-8447D2288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740"/>
            <a:ext cx="9180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02B085-83E8-0262-A1F6-E3868EF64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80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D438FE0A-7733-36BE-E196-74E978138716}"/>
              </a:ext>
            </a:extLst>
          </p:cNvPr>
          <p:cNvGrpSpPr/>
          <p:nvPr userDrawn="1"/>
        </p:nvGrpSpPr>
        <p:grpSpPr>
          <a:xfrm rot="5400000">
            <a:off x="-3162301" y="3162300"/>
            <a:ext cx="6858000" cy="533400"/>
            <a:chOff x="581161" y="1449420"/>
            <a:chExt cx="11051985" cy="1777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9365B4F-9FC5-0D03-99E4-39221FE2D473}"/>
                </a:ext>
              </a:extLst>
            </p:cNvPr>
            <p:cNvSpPr/>
            <p:nvPr userDrawn="1"/>
          </p:nvSpPr>
          <p:spPr>
            <a:xfrm>
              <a:off x="581161" y="1449420"/>
              <a:ext cx="1748570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E6A674D8-260F-33EF-4411-F4FD61B3C069}"/>
                </a:ext>
              </a:extLst>
            </p:cNvPr>
            <p:cNvSpPr/>
            <p:nvPr/>
          </p:nvSpPr>
          <p:spPr>
            <a:xfrm>
              <a:off x="2441844" y="1449420"/>
              <a:ext cx="1748569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B4D4D124-CD86-8872-BE88-DB4A565A9529}"/>
                </a:ext>
              </a:extLst>
            </p:cNvPr>
            <p:cNvSpPr/>
            <p:nvPr/>
          </p:nvSpPr>
          <p:spPr>
            <a:xfrm>
              <a:off x="4302528" y="1449420"/>
              <a:ext cx="1748569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2604419-4235-33FD-6A53-2FC4D4651B97}"/>
                </a:ext>
              </a:extLst>
            </p:cNvPr>
            <p:cNvSpPr/>
            <p:nvPr/>
          </p:nvSpPr>
          <p:spPr>
            <a:xfrm>
              <a:off x="6163211" y="1449420"/>
              <a:ext cx="1748569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A5A19464-FE94-AA92-86D5-98A5F490F0DC}"/>
                </a:ext>
              </a:extLst>
            </p:cNvPr>
            <p:cNvSpPr/>
            <p:nvPr/>
          </p:nvSpPr>
          <p:spPr>
            <a:xfrm>
              <a:off x="8023895" y="1449420"/>
              <a:ext cx="1748569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41CCE16-02EA-B67B-4DD3-BFA9D6D3E8F9}"/>
                </a:ext>
              </a:extLst>
            </p:cNvPr>
            <p:cNvSpPr/>
            <p:nvPr/>
          </p:nvSpPr>
          <p:spPr>
            <a:xfrm>
              <a:off x="9884577" y="1449420"/>
              <a:ext cx="1748569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E59413EF-74D5-BBC3-4D86-7B5DC8D591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 t="37157" r="32917" b="37130"/>
          <a:stretch/>
        </p:blipFill>
        <p:spPr>
          <a:xfrm>
            <a:off x="9982200" y="284967"/>
            <a:ext cx="1793875" cy="6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37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10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eldi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9FD0F-1002-DAF1-F11B-8447D2288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80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02B085-83E8-0262-A1F6-E3868EF64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80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D438FE0A-7733-36BE-E196-74E978138716}"/>
              </a:ext>
            </a:extLst>
          </p:cNvPr>
          <p:cNvGrpSpPr/>
          <p:nvPr userDrawn="1"/>
        </p:nvGrpSpPr>
        <p:grpSpPr>
          <a:xfrm rot="5400000">
            <a:off x="-3162300" y="3162300"/>
            <a:ext cx="6858000" cy="533400"/>
            <a:chOff x="581161" y="1449420"/>
            <a:chExt cx="11051985" cy="1777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9365B4F-9FC5-0D03-99E4-39221FE2D473}"/>
                </a:ext>
              </a:extLst>
            </p:cNvPr>
            <p:cNvSpPr/>
            <p:nvPr/>
          </p:nvSpPr>
          <p:spPr>
            <a:xfrm>
              <a:off x="581161" y="1449420"/>
              <a:ext cx="1748569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E6A674D8-260F-33EF-4411-F4FD61B3C069}"/>
                </a:ext>
              </a:extLst>
            </p:cNvPr>
            <p:cNvSpPr/>
            <p:nvPr userDrawn="1"/>
          </p:nvSpPr>
          <p:spPr>
            <a:xfrm>
              <a:off x="2441844" y="1449420"/>
              <a:ext cx="1748570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B4D4D124-CD86-8872-BE88-DB4A565A9529}"/>
                </a:ext>
              </a:extLst>
            </p:cNvPr>
            <p:cNvSpPr/>
            <p:nvPr/>
          </p:nvSpPr>
          <p:spPr>
            <a:xfrm>
              <a:off x="4302528" y="1449420"/>
              <a:ext cx="1748569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2604419-4235-33FD-6A53-2FC4D4651B97}"/>
                </a:ext>
              </a:extLst>
            </p:cNvPr>
            <p:cNvSpPr/>
            <p:nvPr/>
          </p:nvSpPr>
          <p:spPr>
            <a:xfrm>
              <a:off x="6163211" y="1449420"/>
              <a:ext cx="1748569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A5A19464-FE94-AA92-86D5-98A5F490F0DC}"/>
                </a:ext>
              </a:extLst>
            </p:cNvPr>
            <p:cNvSpPr/>
            <p:nvPr/>
          </p:nvSpPr>
          <p:spPr>
            <a:xfrm>
              <a:off x="8023895" y="1449420"/>
              <a:ext cx="1748569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41CCE16-02EA-B67B-4DD3-BFA9D6D3E8F9}"/>
                </a:ext>
              </a:extLst>
            </p:cNvPr>
            <p:cNvSpPr/>
            <p:nvPr/>
          </p:nvSpPr>
          <p:spPr>
            <a:xfrm>
              <a:off x="9884577" y="1449420"/>
              <a:ext cx="1748569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74FDEAAC-96AB-C3D9-7FA6-6E03D4C25E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 t="37157" r="32917" b="37130"/>
          <a:stretch/>
        </p:blipFill>
        <p:spPr>
          <a:xfrm>
            <a:off x="9982200" y="284967"/>
            <a:ext cx="1793875" cy="6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93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10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eld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9FD0F-1002-DAF1-F11B-8447D2288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80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02B085-83E8-0262-A1F6-E3868EF64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80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D438FE0A-7733-36BE-E196-74E978138716}"/>
              </a:ext>
            </a:extLst>
          </p:cNvPr>
          <p:cNvGrpSpPr/>
          <p:nvPr userDrawn="1"/>
        </p:nvGrpSpPr>
        <p:grpSpPr>
          <a:xfrm rot="5400000">
            <a:off x="-3162300" y="3162300"/>
            <a:ext cx="6858000" cy="533400"/>
            <a:chOff x="581161" y="1449420"/>
            <a:chExt cx="11051985" cy="1777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9365B4F-9FC5-0D03-99E4-39221FE2D473}"/>
                </a:ext>
              </a:extLst>
            </p:cNvPr>
            <p:cNvSpPr/>
            <p:nvPr/>
          </p:nvSpPr>
          <p:spPr>
            <a:xfrm>
              <a:off x="581161" y="1449420"/>
              <a:ext cx="1748569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E6A674D8-260F-33EF-4411-F4FD61B3C069}"/>
                </a:ext>
              </a:extLst>
            </p:cNvPr>
            <p:cNvSpPr/>
            <p:nvPr/>
          </p:nvSpPr>
          <p:spPr>
            <a:xfrm>
              <a:off x="2441844" y="1449420"/>
              <a:ext cx="1748569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B4D4D124-CD86-8872-BE88-DB4A565A9529}"/>
                </a:ext>
              </a:extLst>
            </p:cNvPr>
            <p:cNvSpPr/>
            <p:nvPr userDrawn="1"/>
          </p:nvSpPr>
          <p:spPr>
            <a:xfrm>
              <a:off x="4302528" y="1449420"/>
              <a:ext cx="1748570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2604419-4235-33FD-6A53-2FC4D4651B97}"/>
                </a:ext>
              </a:extLst>
            </p:cNvPr>
            <p:cNvSpPr/>
            <p:nvPr/>
          </p:nvSpPr>
          <p:spPr>
            <a:xfrm>
              <a:off x="6163211" y="1449420"/>
              <a:ext cx="1748569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A5A19464-FE94-AA92-86D5-98A5F490F0DC}"/>
                </a:ext>
              </a:extLst>
            </p:cNvPr>
            <p:cNvSpPr/>
            <p:nvPr/>
          </p:nvSpPr>
          <p:spPr>
            <a:xfrm>
              <a:off x="8023895" y="1449420"/>
              <a:ext cx="1748569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41CCE16-02EA-B67B-4DD3-BFA9D6D3E8F9}"/>
                </a:ext>
              </a:extLst>
            </p:cNvPr>
            <p:cNvSpPr/>
            <p:nvPr/>
          </p:nvSpPr>
          <p:spPr>
            <a:xfrm>
              <a:off x="9884577" y="1449420"/>
              <a:ext cx="1748569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AC5F106B-5546-410F-601C-41629EE5A6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 t="37157" r="32917" b="37130"/>
          <a:stretch/>
        </p:blipFill>
        <p:spPr>
          <a:xfrm>
            <a:off x="9982200" y="284967"/>
            <a:ext cx="1793875" cy="6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18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1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eldi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9FD0F-1002-DAF1-F11B-8447D2288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80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02B085-83E8-0262-A1F6-E3868EF64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80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D438FE0A-7733-36BE-E196-74E978138716}"/>
              </a:ext>
            </a:extLst>
          </p:cNvPr>
          <p:cNvGrpSpPr/>
          <p:nvPr userDrawn="1"/>
        </p:nvGrpSpPr>
        <p:grpSpPr>
          <a:xfrm rot="5400000">
            <a:off x="-3162300" y="3162300"/>
            <a:ext cx="6858000" cy="533400"/>
            <a:chOff x="581161" y="1449420"/>
            <a:chExt cx="11051985" cy="1777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9365B4F-9FC5-0D03-99E4-39221FE2D473}"/>
                </a:ext>
              </a:extLst>
            </p:cNvPr>
            <p:cNvSpPr/>
            <p:nvPr/>
          </p:nvSpPr>
          <p:spPr>
            <a:xfrm>
              <a:off x="581161" y="1449420"/>
              <a:ext cx="1748569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E6A674D8-260F-33EF-4411-F4FD61B3C069}"/>
                </a:ext>
              </a:extLst>
            </p:cNvPr>
            <p:cNvSpPr/>
            <p:nvPr/>
          </p:nvSpPr>
          <p:spPr>
            <a:xfrm>
              <a:off x="2441844" y="1449420"/>
              <a:ext cx="1748569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B4D4D124-CD86-8872-BE88-DB4A565A9529}"/>
                </a:ext>
              </a:extLst>
            </p:cNvPr>
            <p:cNvSpPr/>
            <p:nvPr/>
          </p:nvSpPr>
          <p:spPr>
            <a:xfrm>
              <a:off x="4302528" y="1449420"/>
              <a:ext cx="1748569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2604419-4235-33FD-6A53-2FC4D4651B97}"/>
                </a:ext>
              </a:extLst>
            </p:cNvPr>
            <p:cNvSpPr/>
            <p:nvPr userDrawn="1"/>
          </p:nvSpPr>
          <p:spPr>
            <a:xfrm>
              <a:off x="6163211" y="1449420"/>
              <a:ext cx="1748570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A5A19464-FE94-AA92-86D5-98A5F490F0DC}"/>
                </a:ext>
              </a:extLst>
            </p:cNvPr>
            <p:cNvSpPr/>
            <p:nvPr/>
          </p:nvSpPr>
          <p:spPr>
            <a:xfrm>
              <a:off x="8023895" y="1449420"/>
              <a:ext cx="1748569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41CCE16-02EA-B67B-4DD3-BFA9D6D3E8F9}"/>
                </a:ext>
              </a:extLst>
            </p:cNvPr>
            <p:cNvSpPr/>
            <p:nvPr/>
          </p:nvSpPr>
          <p:spPr>
            <a:xfrm>
              <a:off x="9884577" y="1449420"/>
              <a:ext cx="1748569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97B9CD70-8D70-965C-2E0A-A17BFCF24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 t="37157" r="32917" b="37130"/>
          <a:stretch/>
        </p:blipFill>
        <p:spPr>
          <a:xfrm>
            <a:off x="9982200" y="284967"/>
            <a:ext cx="1793875" cy="6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79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10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eldi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9FD0F-1002-DAF1-F11B-8447D2288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80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02B085-83E8-0262-A1F6-E3868EF64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80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D438FE0A-7733-36BE-E196-74E978138716}"/>
              </a:ext>
            </a:extLst>
          </p:cNvPr>
          <p:cNvGrpSpPr/>
          <p:nvPr userDrawn="1"/>
        </p:nvGrpSpPr>
        <p:grpSpPr>
          <a:xfrm rot="5400000">
            <a:off x="-3162300" y="3162302"/>
            <a:ext cx="6858000" cy="533400"/>
            <a:chOff x="581161" y="1449420"/>
            <a:chExt cx="11051985" cy="1777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9365B4F-9FC5-0D03-99E4-39221FE2D473}"/>
                </a:ext>
              </a:extLst>
            </p:cNvPr>
            <p:cNvSpPr/>
            <p:nvPr/>
          </p:nvSpPr>
          <p:spPr>
            <a:xfrm>
              <a:off x="581161" y="1449420"/>
              <a:ext cx="1748569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E6A674D8-260F-33EF-4411-F4FD61B3C069}"/>
                </a:ext>
              </a:extLst>
            </p:cNvPr>
            <p:cNvSpPr/>
            <p:nvPr/>
          </p:nvSpPr>
          <p:spPr>
            <a:xfrm>
              <a:off x="2441844" y="1449420"/>
              <a:ext cx="1748569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B4D4D124-CD86-8872-BE88-DB4A565A9529}"/>
                </a:ext>
              </a:extLst>
            </p:cNvPr>
            <p:cNvSpPr/>
            <p:nvPr/>
          </p:nvSpPr>
          <p:spPr>
            <a:xfrm>
              <a:off x="4302528" y="1449420"/>
              <a:ext cx="1748569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2604419-4235-33FD-6A53-2FC4D4651B97}"/>
                </a:ext>
              </a:extLst>
            </p:cNvPr>
            <p:cNvSpPr/>
            <p:nvPr/>
          </p:nvSpPr>
          <p:spPr>
            <a:xfrm>
              <a:off x="6163211" y="1449420"/>
              <a:ext cx="1748569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A5A19464-FE94-AA92-86D5-98A5F490F0DC}"/>
                </a:ext>
              </a:extLst>
            </p:cNvPr>
            <p:cNvSpPr/>
            <p:nvPr userDrawn="1"/>
          </p:nvSpPr>
          <p:spPr>
            <a:xfrm>
              <a:off x="8023892" y="1449420"/>
              <a:ext cx="1748570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41CCE16-02EA-B67B-4DD3-BFA9D6D3E8F9}"/>
                </a:ext>
              </a:extLst>
            </p:cNvPr>
            <p:cNvSpPr/>
            <p:nvPr/>
          </p:nvSpPr>
          <p:spPr>
            <a:xfrm>
              <a:off x="9884577" y="1449420"/>
              <a:ext cx="1748569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6E30786F-1532-6E1A-14C4-910E983A8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 t="37157" r="32917" b="37130"/>
          <a:stretch/>
        </p:blipFill>
        <p:spPr>
          <a:xfrm>
            <a:off x="9982200" y="284967"/>
            <a:ext cx="1793875" cy="6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07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10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ECEEFF-40FE-8920-2ED5-6F0E5B50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878747" cy="1226394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1E6352-5E2F-ABEB-F331-8C49249DF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111" y="1709216"/>
            <a:ext cx="10515600" cy="4622136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F133F1FE-08DD-E2F9-85C7-51E69B42D7A7}"/>
              </a:ext>
            </a:extLst>
          </p:cNvPr>
          <p:cNvGrpSpPr/>
          <p:nvPr userDrawn="1"/>
        </p:nvGrpSpPr>
        <p:grpSpPr>
          <a:xfrm>
            <a:off x="0" y="6533963"/>
            <a:ext cx="12192000" cy="271516"/>
            <a:chOff x="581161" y="1449420"/>
            <a:chExt cx="11103416" cy="177729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1D118310-8FB2-D493-7922-DDB85CD08992}"/>
                </a:ext>
              </a:extLst>
            </p:cNvPr>
            <p:cNvSpPr/>
            <p:nvPr/>
          </p:nvSpPr>
          <p:spPr>
            <a:xfrm>
              <a:off x="581161" y="1449420"/>
              <a:ext cx="1800000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EF7F0B93-98B8-F896-61D4-13681D3C1D53}"/>
                </a:ext>
              </a:extLst>
            </p:cNvPr>
            <p:cNvSpPr/>
            <p:nvPr/>
          </p:nvSpPr>
          <p:spPr>
            <a:xfrm>
              <a:off x="2441844" y="1449420"/>
              <a:ext cx="1800000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200D68CD-FD30-7945-BCBA-A388734EE238}"/>
                </a:ext>
              </a:extLst>
            </p:cNvPr>
            <p:cNvSpPr/>
            <p:nvPr/>
          </p:nvSpPr>
          <p:spPr>
            <a:xfrm>
              <a:off x="4302527" y="1449420"/>
              <a:ext cx="1800000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3C4999F-D885-A23E-CAF4-E5A098BC9C17}"/>
                </a:ext>
              </a:extLst>
            </p:cNvPr>
            <p:cNvSpPr/>
            <p:nvPr/>
          </p:nvSpPr>
          <p:spPr>
            <a:xfrm>
              <a:off x="6163210" y="1449420"/>
              <a:ext cx="1800000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4B4FA667-E9EE-0862-727B-65E7A7F98B6B}"/>
                </a:ext>
              </a:extLst>
            </p:cNvPr>
            <p:cNvSpPr/>
            <p:nvPr/>
          </p:nvSpPr>
          <p:spPr>
            <a:xfrm>
              <a:off x="8023893" y="1449420"/>
              <a:ext cx="1800000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11157D7C-AECF-1FDD-E114-67C53DB6CB2D}"/>
                </a:ext>
              </a:extLst>
            </p:cNvPr>
            <p:cNvSpPr/>
            <p:nvPr/>
          </p:nvSpPr>
          <p:spPr>
            <a:xfrm>
              <a:off x="9884577" y="1449420"/>
              <a:ext cx="1800000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CBEEADEB-3665-1132-1063-ABC903DB3B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24292"/>
            <a:ext cx="1793875" cy="8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9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C10AC7-87C4-2061-E688-6A650D392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94E05D-E781-D1CC-7B0D-B16BD241A6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5578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1DBC273-3286-8F11-A219-EBEC836B7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557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E088AD72-DFF4-7296-6D06-91449521F0BE}"/>
              </a:ext>
            </a:extLst>
          </p:cNvPr>
          <p:cNvGrpSpPr/>
          <p:nvPr userDrawn="1"/>
        </p:nvGrpSpPr>
        <p:grpSpPr>
          <a:xfrm>
            <a:off x="0" y="6533963"/>
            <a:ext cx="12192000" cy="271516"/>
            <a:chOff x="581161" y="1449420"/>
            <a:chExt cx="11103416" cy="177729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89F53865-7BB2-2FD5-EB91-011F842A5B44}"/>
                </a:ext>
              </a:extLst>
            </p:cNvPr>
            <p:cNvSpPr/>
            <p:nvPr/>
          </p:nvSpPr>
          <p:spPr>
            <a:xfrm>
              <a:off x="581161" y="1449420"/>
              <a:ext cx="1800000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3FFBD7EA-9BBA-83AF-7535-F7CE213D89E1}"/>
                </a:ext>
              </a:extLst>
            </p:cNvPr>
            <p:cNvSpPr/>
            <p:nvPr/>
          </p:nvSpPr>
          <p:spPr>
            <a:xfrm>
              <a:off x="2441844" y="1449420"/>
              <a:ext cx="1800000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3E3C1094-85A5-98B1-DD56-B629D67CFA93}"/>
                </a:ext>
              </a:extLst>
            </p:cNvPr>
            <p:cNvSpPr/>
            <p:nvPr/>
          </p:nvSpPr>
          <p:spPr>
            <a:xfrm>
              <a:off x="4302527" y="1449420"/>
              <a:ext cx="1800000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32C6A5D2-6A9F-7E19-0D2D-4A773D458221}"/>
                </a:ext>
              </a:extLst>
            </p:cNvPr>
            <p:cNvSpPr/>
            <p:nvPr/>
          </p:nvSpPr>
          <p:spPr>
            <a:xfrm>
              <a:off x="6163210" y="1449420"/>
              <a:ext cx="1800000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590F2FD0-3DB7-E5B7-73F0-E7B9547FF5A6}"/>
                </a:ext>
              </a:extLst>
            </p:cNvPr>
            <p:cNvSpPr/>
            <p:nvPr/>
          </p:nvSpPr>
          <p:spPr>
            <a:xfrm>
              <a:off x="8023893" y="1449420"/>
              <a:ext cx="1800000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FFF662A-9155-11EA-61C7-1341DB4BEFDC}"/>
                </a:ext>
              </a:extLst>
            </p:cNvPr>
            <p:cNvSpPr/>
            <p:nvPr/>
          </p:nvSpPr>
          <p:spPr>
            <a:xfrm>
              <a:off x="9884577" y="1449420"/>
              <a:ext cx="1800000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97E5C004-AE0B-3EE3-9FB2-D187D13E8B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24292"/>
            <a:ext cx="1793875" cy="8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05EAE9A-804E-34D7-4C5B-C7A082CE1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60B0F71-BC42-56D2-E4AA-F0A450A8C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546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8924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50" r:id="rId8"/>
    <p:sldLayoutId id="2147483652" r:id="rId9"/>
    <p:sldLayoutId id="2147483653" r:id="rId10"/>
    <p:sldLayoutId id="2147483654" r:id="rId11"/>
    <p:sldLayoutId id="2147483655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Joel.vangrunderbeeck@bmatix.be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bmatix.sharepoint.com/sites/BmatixJuniorAcademy/SitePages/Power-BI-test.aspx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ground.powerbi.com/en-us/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ground.powerbi.com/en-us/showcases-gallery" TargetMode="Externa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sv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5" Type="http://schemas.microsoft.com/office/2007/relationships/hdphoto" Target="../media/hdphoto1.wdp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powerbi.microsoft.com/en-us/power-bi-embedded/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A9FBE5F-47AE-12A1-EEA9-77F2EA0B4E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Embedding Power BI reports in your own portal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9A50354-47F4-BCD4-5B65-5E8AA56640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80000" cy="2133599"/>
          </a:xfrm>
        </p:spPr>
        <p:txBody>
          <a:bodyPr>
            <a:normAutofit lnSpcReduction="10000"/>
          </a:bodyPr>
          <a:lstStyle/>
          <a:p>
            <a:r>
              <a:rPr lang="nl-NL" dirty="0"/>
              <a:t>Joël Vangrunderbeeck</a:t>
            </a:r>
          </a:p>
          <a:p>
            <a:r>
              <a:rPr lang="en-US" dirty="0"/>
              <a:t>Eager to learn, happy to share...</a:t>
            </a:r>
          </a:p>
          <a:p>
            <a:r>
              <a:rPr lang="en-US" dirty="0"/>
              <a:t>BI Consultant @Bmatix</a:t>
            </a:r>
          </a:p>
          <a:p>
            <a:r>
              <a:rPr lang="en-US" dirty="0">
                <a:hlinkClick r:id="rId2"/>
              </a:rPr>
              <a:t>Joel.vangrunderbeeck@bmatix.be</a:t>
            </a:r>
            <a:endParaRPr lang="en-US" dirty="0"/>
          </a:p>
          <a:p>
            <a:r>
              <a:rPr lang="en-US" dirty="0"/>
              <a:t>https://www.linkedin.com/in/</a:t>
            </a:r>
            <a:r>
              <a:rPr lang="en-US" dirty="0" err="1"/>
              <a:t>joël</a:t>
            </a:r>
            <a:r>
              <a:rPr lang="en-US" dirty="0"/>
              <a:t>-vangrunderbeeck/</a:t>
            </a:r>
          </a:p>
          <a:p>
            <a:endParaRPr lang="en-US" dirty="0"/>
          </a:p>
          <a:p>
            <a:endParaRPr lang="nl-NL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9ED8D64-7057-ED53-5101-15EB683EC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47955" y="3061711"/>
            <a:ext cx="3731710" cy="3731710"/>
          </a:xfrm>
          <a:prstGeom prst="rect">
            <a:avLst/>
          </a:prstGeom>
        </p:spPr>
      </p:pic>
      <p:pic>
        <p:nvPicPr>
          <p:cNvPr id="2" name="Afbeelding 13" descr="Afbeelding met persoon, Menselijk gezicht, glimlach, kleding&#10;&#10;Automatisch gegenereerde beschrijving">
            <a:extLst>
              <a:ext uri="{FF2B5EF4-FFF2-40B4-BE49-F238E27FC236}">
                <a16:creationId xmlns:a16="http://schemas.microsoft.com/office/drawing/2014/main" id="{8F675C48-59D2-1821-1C9C-C97057C622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849" r="-1031" b="30479"/>
          <a:stretch/>
        </p:blipFill>
        <p:spPr>
          <a:xfrm>
            <a:off x="836931" y="4623985"/>
            <a:ext cx="1765230" cy="1640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4704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60454-AEF5-1A94-FE67-AD207C3AD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Embedding Setup Power BI: What do you need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6069A-422A-B300-3806-B58CCBBC1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Power BI pro account</a:t>
            </a:r>
          </a:p>
          <a:p>
            <a:r>
              <a:rPr lang="nl-BE" dirty="0"/>
              <a:t>Premium/Fabric capacity workspace </a:t>
            </a:r>
          </a:p>
          <a:p>
            <a:r>
              <a:rPr lang="nl-BE" dirty="0"/>
              <a:t>Published report</a:t>
            </a:r>
          </a:p>
          <a:p>
            <a:r>
              <a:rPr lang="nl-BE" dirty="0"/>
              <a:t>App registration rights on Azure Active Directory + Admin to consent</a:t>
            </a:r>
          </a:p>
          <a:p>
            <a:r>
              <a:rPr lang="nl-BE" dirty="0"/>
              <a:t>The ability to add code to your application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1187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F2752-1357-7CDE-4F5A-EAD516C24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FE590-8FE3-4235-4841-4EF4FA041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Power BI Premium P</a:t>
            </a:r>
          </a:p>
          <a:p>
            <a:r>
              <a:rPr lang="nl-BE" sz="2800" dirty="0"/>
              <a:t>Power BI Embedded A</a:t>
            </a:r>
          </a:p>
          <a:p>
            <a:r>
              <a:rPr lang="nl-BE" sz="2800" dirty="0"/>
              <a:t>Fabric F</a:t>
            </a:r>
          </a:p>
          <a:p>
            <a:endParaRPr lang="nl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FEFDD4-FA4A-C458-C27D-8809AF978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959" y="3248420"/>
            <a:ext cx="7657080" cy="28832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7A3371-1405-1D88-2559-A9DFDF78E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78" y="3248420"/>
            <a:ext cx="8004538" cy="29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91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F90A-E725-C22F-F8C8-141D1FD22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 kinds of embedding: Embedding for your </a:t>
            </a:r>
            <a:r>
              <a:rPr lang="en-US" dirty="0" err="1"/>
              <a:t>organisation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9A3FF-0B03-23CA-31F0-5364EF18F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Sharepoint</a:t>
            </a:r>
            <a:endParaRPr lang="en-US" dirty="0"/>
          </a:p>
          <a:p>
            <a:r>
              <a:rPr lang="en-US" dirty="0"/>
              <a:t>Teams</a:t>
            </a:r>
          </a:p>
          <a:p>
            <a:r>
              <a:rPr lang="en-US" dirty="0"/>
              <a:t>Dynamics</a:t>
            </a:r>
          </a:p>
          <a:p>
            <a:r>
              <a:rPr lang="en-US" dirty="0"/>
              <a:t>Salesforce</a:t>
            </a:r>
          </a:p>
          <a:p>
            <a:r>
              <a:rPr lang="en-US" dirty="0"/>
              <a:t>…</a:t>
            </a:r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172470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96D6C-6E0B-2B7D-32EE-44122DFA6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 kinds of embedding: Embedding in </a:t>
            </a:r>
            <a:r>
              <a:rPr lang="en-US" dirty="0" err="1"/>
              <a:t>sharepoint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3B697-53EB-06D1-88FE-63A6B3481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Power BI test</a:t>
            </a:r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C8E6C2-0A7B-41A4-2886-0EACB2B46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346" y="1779638"/>
            <a:ext cx="8041538" cy="425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12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4C0CE-1378-1E8D-C066-020ABF762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 kinds of embedding: Embedding in a custom application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EE58A-8B5E-276E-84EE-DEE52D70C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Pro’s</a:t>
            </a:r>
          </a:p>
          <a:p>
            <a:pPr marL="590400" lvl="4"/>
            <a:r>
              <a:rPr lang="nl-BE" sz="2000" dirty="0"/>
              <a:t>User only needs to login in custom application</a:t>
            </a:r>
          </a:p>
          <a:p>
            <a:pPr marL="590400" lvl="4"/>
            <a:r>
              <a:rPr lang="nl-BE" sz="2000" dirty="0"/>
              <a:t>Application manages security and can be used in Power BI</a:t>
            </a:r>
          </a:p>
          <a:p>
            <a:pPr marL="590400" lvl="4"/>
            <a:r>
              <a:rPr lang="nl-BE" sz="2000" dirty="0"/>
              <a:t>No Power BI license needed for report viewers</a:t>
            </a:r>
          </a:p>
          <a:p>
            <a:pPr marL="590400" lvl="4"/>
            <a:r>
              <a:rPr lang="nl-BE" sz="2000" dirty="0"/>
              <a:t>No knowledge of Power BI needed by users</a:t>
            </a:r>
          </a:p>
          <a:p>
            <a:r>
              <a:rPr lang="nl-BE" dirty="0"/>
              <a:t>Cons</a:t>
            </a:r>
          </a:p>
          <a:p>
            <a:pPr marL="590400" lvl="1"/>
            <a:r>
              <a:rPr lang="nl-BE" sz="2000" dirty="0"/>
              <a:t>A bit of development needed</a:t>
            </a:r>
          </a:p>
          <a:p>
            <a:pPr marL="590400" lvl="1"/>
            <a:r>
              <a:rPr lang="nl-BE" sz="2000" dirty="0"/>
              <a:t>API knowledge needed</a:t>
            </a:r>
          </a:p>
          <a:p>
            <a:pPr marL="590400" lvl="1"/>
            <a:r>
              <a:rPr lang="nl-BE" sz="2000" dirty="0"/>
              <a:t>Not for enterprise wide use (not a replacement for Power BI premium)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16085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EB9DA-9F2F-4D7A-ED0A-F21CF8EDE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Embedding Setup Power BI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271A6-6FFF-B120-3B93-FF7167C96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Create Power BI embedded capacity</a:t>
            </a:r>
          </a:p>
          <a:p>
            <a:r>
              <a:rPr lang="nl-BE" dirty="0"/>
              <a:t>Allow service principals to use Power BI APIs</a:t>
            </a:r>
          </a:p>
          <a:p>
            <a:r>
              <a:rPr lang="nl-BE" dirty="0"/>
              <a:t>App registration</a:t>
            </a:r>
          </a:p>
          <a:p>
            <a:r>
              <a:rPr lang="nl-BE" dirty="0"/>
              <a:t>Set up Premium workspace</a:t>
            </a:r>
          </a:p>
          <a:p>
            <a:r>
              <a:rPr lang="nl-BE" dirty="0"/>
              <a:t>Publish report</a:t>
            </a:r>
          </a:p>
          <a:p>
            <a:pPr lvl="1"/>
            <a:r>
              <a:rPr lang="nl-BE" dirty="0">
                <a:solidFill>
                  <a:schemeClr val="accent1"/>
                </a:solidFill>
              </a:rPr>
              <a:t>Give member access to workspace in Power BI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61200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CADC8-5D63-1BCD-3670-9112A3E3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Power BI embedded capacity</a:t>
            </a:r>
            <a:endParaRPr lang="nl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9131AA-12F3-5E0D-B80B-02E748B0A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3" y="1422823"/>
            <a:ext cx="6178164" cy="12254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459CE3-06B7-C85F-3E06-95189D909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299" y="2716226"/>
            <a:ext cx="5959431" cy="351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11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60830-554B-A452-FCF4-0E8C9B1FD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Allow service principals to use Power BI APIs</a:t>
            </a:r>
            <a:endParaRPr lang="nl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F65D45-CD4B-745F-E3C0-7EA4109BD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583" y="1698980"/>
            <a:ext cx="7249617" cy="414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19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1AEF5-1B9C-364C-7C47-D4537C27D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App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EBD82-D9A0-BE18-1B5D-0EA5CF612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Create app</a:t>
            </a:r>
          </a:p>
          <a:p>
            <a:r>
              <a:rPr lang="nl-BE" dirty="0"/>
              <a:t>Create secret</a:t>
            </a:r>
          </a:p>
          <a:p>
            <a:r>
              <a:rPr lang="nl-BE" dirty="0"/>
              <a:t>Grant API permision to read reports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45782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44A1E-FB64-32D6-6B44-32D190D5A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Create premium workspace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8C230-3D6A-7125-3CB3-2D1352CC3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Create premium workspace with embedded capacity</a:t>
            </a:r>
          </a:p>
          <a:p>
            <a:r>
              <a:rPr lang="nl-BE" dirty="0"/>
              <a:t>Add App as member to workspace</a:t>
            </a:r>
          </a:p>
          <a:p>
            <a:endParaRPr lang="nl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93966-5F10-7C7E-9853-991D9DA77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20" y="2841699"/>
            <a:ext cx="7946003" cy="29403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F8C357-23A0-DAAC-576F-9542A19D6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022" y="2694144"/>
            <a:ext cx="2885689" cy="333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12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2" name="Google Shape;1552;p27"/>
          <p:cNvPicPr preferRelativeResize="0"/>
          <p:nvPr/>
        </p:nvPicPr>
        <p:blipFill rotWithShape="1">
          <a:blip r:embed="rId3">
            <a:alphaModFix amt="81000"/>
          </a:blip>
          <a:srcRect/>
          <a:stretch/>
        </p:blipFill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553" name="Google Shape;155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0725" y="2989963"/>
            <a:ext cx="9290552" cy="322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4" name="Google Shape;155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0925" y="1291937"/>
            <a:ext cx="1050125" cy="121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A62E2-E373-ECF5-7F19-CF1418CE9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Calls: Report without security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7C81A-6CF0-B732-0FCC-F2DA92FAC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GET Reports in group</a:t>
            </a:r>
          </a:p>
          <a:p>
            <a:endParaRPr lang="nl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28C567-B08C-5780-0E1D-6BDE12AD9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578" y="2696278"/>
            <a:ext cx="11540843" cy="264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55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E7C48-B48C-6847-5EDC-5964024E0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Calls: Report without security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0FE5D-AB5D-F788-05A4-E0042D7AA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POST GenerateEmbeddedToken</a:t>
            </a:r>
          </a:p>
          <a:p>
            <a:endParaRPr lang="nl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4167DF-B16B-59D0-DD96-C0FDCE25D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2176" y="2453141"/>
            <a:ext cx="8307602" cy="17442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4DED44-715A-704A-74FA-BF03371FA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44" y="4494121"/>
            <a:ext cx="7348923" cy="183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52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92044-7712-EE5F-EF5E-EADEA8D2A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Calls: Power BI playground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12083-B164-757F-8283-7E34E4FE5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hlinkClick r:id="rId2"/>
              </a:rPr>
              <a:t>https://playground.powerbi.com/en-us/</a:t>
            </a:r>
            <a:endParaRPr lang="nl-BE" dirty="0"/>
          </a:p>
          <a:p>
            <a:r>
              <a:rPr lang="nl-BE" dirty="0"/>
              <a:t>Generate code for application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47726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02FDA-E18C-05A2-51D2-9F22CE86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Calls: Report with security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C3C96-A497-B7EA-1383-56C132FC7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POST AAD Token</a:t>
            </a:r>
          </a:p>
          <a:p>
            <a:endParaRPr lang="nl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1BABA8-DAFB-6DA8-4623-74F3A5432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289" y="2185910"/>
            <a:ext cx="9684688" cy="1795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729DB0-E846-0606-5EC7-B349FC022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289" y="3981794"/>
            <a:ext cx="9613126" cy="251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09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48E6D-199A-E7A0-DB26-CE2BC43FD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Calls: Report with security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5FA18-2469-3734-A60C-D5B151780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GET Reports in group</a:t>
            </a:r>
          </a:p>
          <a:p>
            <a:endParaRPr lang="nl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4BE8BB-AB7C-5DD7-7B71-0782875BB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489" y="2696278"/>
            <a:ext cx="11540843" cy="264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49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AA696-113C-E515-B604-088141486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Calls: Report with security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474CC-5DB0-4F9D-9001-15D58D5B1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POST GenerateEmbeddedToken</a:t>
            </a:r>
          </a:p>
          <a:p>
            <a:endParaRPr lang="nl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013704-749B-7D64-9B4B-A08BF0E94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8241" y="2361786"/>
            <a:ext cx="8307602" cy="17442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3993AA-B6C7-56B9-5D56-BCEA50A6C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41" y="4195656"/>
            <a:ext cx="6339193" cy="266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3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EB69E-9B7F-3318-1C84-16DC767CA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BI embedded playground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653C3-ACA7-56BA-07F9-8E006DFFB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Power BI Playground - Showcases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623381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B8BFA-AB46-2673-D7EA-36C5D6F84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BI Embedded new features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202C0-ED8E-C76D-70E6-87FB9C2DC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Released</a:t>
            </a:r>
          </a:p>
          <a:p>
            <a:r>
              <a:rPr lang="nl-BE" dirty="0"/>
              <a:t>Using Microsoft fabric capacity</a:t>
            </a:r>
          </a:p>
          <a:p>
            <a:endParaRPr lang="nl-BE" dirty="0"/>
          </a:p>
          <a:p>
            <a:pPr marL="0" indent="0">
              <a:buNone/>
            </a:pPr>
            <a:r>
              <a:rPr lang="nl-BE" dirty="0"/>
              <a:t>Private preview</a:t>
            </a:r>
          </a:p>
          <a:p>
            <a:r>
              <a:rPr lang="nl-BE" dirty="0"/>
              <a:t>Power BI embedded with Direct lake semantic model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51399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791851-D514-5F78-1A2E-DB9695D295EF}"/>
              </a:ext>
            </a:extLst>
          </p:cNvPr>
          <p:cNvSpPr txBox="1">
            <a:spLocks/>
          </p:cNvSpPr>
          <p:nvPr/>
        </p:nvSpPr>
        <p:spPr>
          <a:xfrm>
            <a:off x="1506000" y="1947863"/>
            <a:ext cx="9180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endParaRPr lang="nl-NL" sz="4100" dirty="0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F593518-A357-B94D-7C3B-578CB4585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32" y="223935"/>
            <a:ext cx="9197727" cy="597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66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C31BA-72E5-159F-8DC1-C18488C09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cirkel, tekst, Graphics, diagram&#10;&#10;Automatisch gegenereerde beschrijving">
            <a:extLst>
              <a:ext uri="{FF2B5EF4-FFF2-40B4-BE49-F238E27FC236}">
                <a16:creationId xmlns:a16="http://schemas.microsoft.com/office/drawing/2014/main" id="{EBCC99B3-192A-F9C7-AD0B-781DAEF401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" r="2" b="2"/>
          <a:stretch/>
        </p:blipFill>
        <p:spPr>
          <a:xfrm>
            <a:off x="20" y="-7624"/>
            <a:ext cx="12191981" cy="688736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BFD78817-DB52-8155-3C06-5ED52B23E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 © Bmatix 2024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87EA7B1-B4A7-B612-E9DE-7C180DFE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EB06D-5C27-4843-8AD3-082ECE527D8D}" type="slidenum">
              <a:rPr lang="nl-BE" smtClean="0"/>
              <a:pPr/>
              <a:t>29</a:t>
            </a:fld>
            <a:endParaRPr lang="nl-BE"/>
          </a:p>
        </p:txBody>
      </p:sp>
      <p:sp>
        <p:nvSpPr>
          <p:cNvPr id="6" name="Tekstvak 6">
            <a:extLst>
              <a:ext uri="{FF2B5EF4-FFF2-40B4-BE49-F238E27FC236}">
                <a16:creationId xmlns:a16="http://schemas.microsoft.com/office/drawing/2014/main" id="{D005F0E0-1A04-FAEE-40FD-4463A59C7E8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8200" y="3002644"/>
            <a:ext cx="25605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>
                <a:solidFill>
                  <a:srgbClr val="F58426"/>
                </a:solidFill>
                <a:latin typeface="BROmny-Regular" panose="00000500000000000000" pitchFamily="2" charset="0"/>
              </a:rPr>
              <a:t>Bmatix BE</a:t>
            </a:r>
          </a:p>
          <a:p>
            <a:r>
              <a:rPr lang="nl-BE" sz="1400">
                <a:solidFill>
                  <a:srgbClr val="0F206C"/>
                </a:solidFill>
                <a:latin typeface="BROmny-Regular" panose="00000500000000000000" pitchFamily="2" charset="0"/>
              </a:rPr>
              <a:t>Satenrozen 10</a:t>
            </a:r>
          </a:p>
          <a:p>
            <a:r>
              <a:rPr lang="nl-BE" sz="1400">
                <a:solidFill>
                  <a:srgbClr val="0F206C"/>
                </a:solidFill>
                <a:latin typeface="BROmny-Regular" panose="00000500000000000000" pitchFamily="2" charset="0"/>
              </a:rPr>
              <a:t>2550 Kontich</a:t>
            </a:r>
          </a:p>
          <a:p>
            <a:r>
              <a:rPr lang="nl-BE" sz="1400">
                <a:solidFill>
                  <a:srgbClr val="0F206C"/>
                </a:solidFill>
                <a:latin typeface="BROmny-Regular" panose="00000500000000000000" pitchFamily="2" charset="0"/>
              </a:rPr>
              <a:t>Belgium</a:t>
            </a:r>
          </a:p>
          <a:p>
            <a:r>
              <a:rPr lang="nl-BE" sz="1400">
                <a:solidFill>
                  <a:srgbClr val="0F206C"/>
                </a:solidFill>
                <a:latin typeface="BROmny-Regular" panose="00000500000000000000" pitchFamily="2" charset="0"/>
              </a:rPr>
              <a:t>+32 3 844 26 05</a:t>
            </a:r>
          </a:p>
          <a:p>
            <a:endParaRPr lang="nl-BE" sz="1400">
              <a:solidFill>
                <a:srgbClr val="0F206C"/>
              </a:solidFill>
              <a:latin typeface="BROmny-Regular" panose="00000500000000000000" pitchFamily="2" charset="0"/>
            </a:endParaRPr>
          </a:p>
          <a:p>
            <a:r>
              <a:rPr lang="nl-BE" sz="1400">
                <a:solidFill>
                  <a:srgbClr val="0F206C"/>
                </a:solidFill>
                <a:latin typeface="BROmny-Regular" panose="00000500000000000000" pitchFamily="2" charset="0"/>
              </a:rPr>
              <a:t>Charlotte Pavic</a:t>
            </a:r>
          </a:p>
          <a:p>
            <a:r>
              <a:rPr lang="nl-BE" sz="1400">
                <a:solidFill>
                  <a:srgbClr val="0F206C"/>
                </a:solidFill>
                <a:latin typeface="BROmny-Regular" panose="00000500000000000000" pitchFamily="2" charset="0"/>
              </a:rPr>
              <a:t>Business development</a:t>
            </a:r>
          </a:p>
          <a:p>
            <a:r>
              <a:rPr lang="nl-BE" sz="1400">
                <a:solidFill>
                  <a:srgbClr val="0F206C"/>
                </a:solidFill>
                <a:latin typeface="BROmny-Regular" panose="00000500000000000000" pitchFamily="2" charset="0"/>
              </a:rPr>
              <a:t>+32 488 185 201</a:t>
            </a:r>
          </a:p>
          <a:p>
            <a:r>
              <a:rPr lang="nl-BE" sz="1400">
                <a:solidFill>
                  <a:srgbClr val="0F206C"/>
                </a:solidFill>
                <a:latin typeface="BROmny-Regular" panose="00000500000000000000" pitchFamily="2" charset="0"/>
              </a:rPr>
              <a:t>Charlotte.pavic@bmatix.be</a:t>
            </a:r>
          </a:p>
          <a:p>
            <a:endParaRPr lang="nl-BE" sz="1400">
              <a:solidFill>
                <a:srgbClr val="0F206C"/>
              </a:solidFill>
              <a:latin typeface="BROmny-Regular" panose="00000500000000000000" pitchFamily="2" charset="0"/>
            </a:endParaRPr>
          </a:p>
          <a:p>
            <a:r>
              <a:rPr lang="nl-BE" sz="1400">
                <a:solidFill>
                  <a:srgbClr val="0F206C"/>
                </a:solidFill>
                <a:latin typeface="BROmny-Regular" panose="00000500000000000000" pitchFamily="2" charset="0"/>
              </a:rPr>
              <a:t>Jan Vautmans</a:t>
            </a:r>
          </a:p>
          <a:p>
            <a:r>
              <a:rPr lang="nl-BE" sz="1400">
                <a:solidFill>
                  <a:srgbClr val="0F206C"/>
                </a:solidFill>
                <a:latin typeface="BROmny-Regular" panose="00000500000000000000" pitchFamily="2" charset="0"/>
              </a:rPr>
              <a:t>Managing partner</a:t>
            </a:r>
          </a:p>
          <a:p>
            <a:r>
              <a:rPr lang="nl-BE" sz="1400">
                <a:solidFill>
                  <a:srgbClr val="0F206C"/>
                </a:solidFill>
                <a:latin typeface="BROmny-Regular" panose="00000500000000000000" pitchFamily="2" charset="0"/>
              </a:rPr>
              <a:t>+32 498 511 803 </a:t>
            </a:r>
          </a:p>
          <a:p>
            <a:r>
              <a:rPr lang="nl-BE" sz="1400">
                <a:solidFill>
                  <a:srgbClr val="0F206C"/>
                </a:solidFill>
                <a:latin typeface="BROmny-Regular" panose="00000500000000000000" pitchFamily="2" charset="0"/>
              </a:rPr>
              <a:t>Jan.vautmans@bmatix.be</a:t>
            </a:r>
          </a:p>
          <a:p>
            <a:endParaRPr lang="nl-BE" sz="1400">
              <a:solidFill>
                <a:srgbClr val="08486B"/>
              </a:solidFill>
              <a:latin typeface="BROmny-Regular" panose="00000500000000000000" pitchFamily="2" charset="0"/>
            </a:endParaRPr>
          </a:p>
        </p:txBody>
      </p:sp>
      <p:sp>
        <p:nvSpPr>
          <p:cNvPr id="7" name="Tekstvak 9">
            <a:extLst>
              <a:ext uri="{FF2B5EF4-FFF2-40B4-BE49-F238E27FC236}">
                <a16:creationId xmlns:a16="http://schemas.microsoft.com/office/drawing/2014/main" id="{5AAE6851-E385-0666-CD59-B3754EDDFC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98786" y="3002644"/>
            <a:ext cx="21258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>
                <a:solidFill>
                  <a:srgbClr val="F58426"/>
                </a:solidFill>
                <a:latin typeface="BROmny-Regular" panose="00000500000000000000" pitchFamily="2" charset="0"/>
              </a:rPr>
              <a:t>Bmatix LU</a:t>
            </a:r>
          </a:p>
          <a:p>
            <a:r>
              <a:rPr lang="nl-BE" sz="1400">
                <a:solidFill>
                  <a:srgbClr val="0F206C"/>
                </a:solidFill>
                <a:latin typeface="BROmny-Regular" panose="00000500000000000000" pitchFamily="2" charset="0"/>
              </a:rPr>
              <a:t>Zone Industrielle, 22</a:t>
            </a:r>
          </a:p>
          <a:p>
            <a:r>
              <a:rPr lang="nl-BE" sz="1400">
                <a:solidFill>
                  <a:srgbClr val="0F206C"/>
                </a:solidFill>
                <a:latin typeface="BROmny-Regular" panose="00000500000000000000" pitchFamily="2" charset="0"/>
              </a:rPr>
              <a:t>L-8287 Kehlen</a:t>
            </a:r>
          </a:p>
          <a:p>
            <a:r>
              <a:rPr lang="nl-BE" sz="1400">
                <a:solidFill>
                  <a:srgbClr val="0F206C"/>
                </a:solidFill>
                <a:latin typeface="BROmny-Regular" panose="00000500000000000000" pitchFamily="2" charset="0"/>
              </a:rPr>
              <a:t>Luxembourg</a:t>
            </a:r>
          </a:p>
          <a:p>
            <a:r>
              <a:rPr lang="nl-BE" sz="1400">
                <a:solidFill>
                  <a:srgbClr val="0F206C"/>
                </a:solidFill>
                <a:latin typeface="BROmny-Regular" panose="00000500000000000000" pitchFamily="2" charset="0"/>
              </a:rPr>
              <a:t>+352 24 84 12 01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A4C4452-F829-7B1F-DC48-7AF45573F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111" y="383697"/>
            <a:ext cx="5590377" cy="3246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9292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0"/>
    </mc:Choice>
    <mc:Fallback xmlns="">
      <p:transition spd="slow" advTm="1128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el 1">
            <a:extLst>
              <a:ext uri="{FF2B5EF4-FFF2-40B4-BE49-F238E27FC236}">
                <a16:creationId xmlns:a16="http://schemas.microsoft.com/office/drawing/2014/main" id="{25316D45-AF91-4008-8794-51BC44608D4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8200" y="419555"/>
            <a:ext cx="10515600" cy="45737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2F306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E">
                <a:solidFill>
                  <a:srgbClr val="0F206C"/>
                </a:solidFill>
                <a:latin typeface="BROmny-Regular" panose="00000500000000000000" pitchFamily="2" charset="0"/>
              </a:rPr>
              <a:t>Bmatix Belgium and Luxemb</a:t>
            </a:r>
            <a:r>
              <a:rPr lang="nl-BE">
                <a:solidFill>
                  <a:srgbClr val="0F206C"/>
                </a:solidFill>
                <a:latin typeface="BROmny-Regular" panose="00000500000000000000" pitchFamily="2" charset="0"/>
              </a:rPr>
              <a:t>o</a:t>
            </a:r>
            <a:r>
              <a:rPr lang="en-BE">
                <a:solidFill>
                  <a:srgbClr val="0F206C"/>
                </a:solidFill>
                <a:latin typeface="BROmny-Regular" panose="00000500000000000000" pitchFamily="2" charset="0"/>
              </a:rPr>
              <a:t>urg</a:t>
            </a:r>
          </a:p>
        </p:txBody>
      </p:sp>
      <p:cxnSp>
        <p:nvCxnSpPr>
          <p:cNvPr id="41" name="Rechte verbindingslijn 14">
            <a:extLst>
              <a:ext uri="{FF2B5EF4-FFF2-40B4-BE49-F238E27FC236}">
                <a16:creationId xmlns:a16="http://schemas.microsoft.com/office/drawing/2014/main" id="{A9971372-2143-42F1-83F3-DD1C376A381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33726" y="365125"/>
            <a:ext cx="0" cy="457377"/>
          </a:xfrm>
          <a:prstGeom prst="line">
            <a:avLst/>
          </a:prstGeom>
          <a:ln w="19050">
            <a:solidFill>
              <a:srgbClr val="F584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2E08499-3CC6-4AC3-9858-963DF7EE7C98}"/>
              </a:ext>
            </a:extLst>
          </p:cNvPr>
          <p:cNvGrpSpPr/>
          <p:nvPr/>
        </p:nvGrpSpPr>
        <p:grpSpPr>
          <a:xfrm>
            <a:off x="2993348" y="1796239"/>
            <a:ext cx="1800000" cy="692519"/>
            <a:chOff x="1664706" y="1709711"/>
            <a:chExt cx="1440000" cy="692519"/>
          </a:xfrm>
        </p:grpSpPr>
        <p:sp>
          <p:nvSpPr>
            <p:cNvPr id="19" name="Tijdelijke aanduiding voor inhoud 1">
              <a:extLst>
                <a:ext uri="{FF2B5EF4-FFF2-40B4-BE49-F238E27FC236}">
                  <a16:creationId xmlns:a16="http://schemas.microsoft.com/office/drawing/2014/main" id="{B6EC9D48-E774-4FCB-BABD-41E0E0E43BD7}"/>
                </a:ext>
              </a:extLst>
            </p:cNvPr>
            <p:cNvSpPr txBox="1">
              <a:spLocks/>
            </p:cNvSpPr>
            <p:nvPr/>
          </p:nvSpPr>
          <p:spPr>
            <a:xfrm>
              <a:off x="1664706" y="1709711"/>
              <a:ext cx="1440000" cy="432000"/>
            </a:xfrm>
            <a:prstGeom prst="rect">
              <a:avLst/>
            </a:prstGeom>
          </p:spPr>
          <p:txBody>
            <a:bodyPr>
              <a:normAutofit/>
            </a:bodyPr>
            <a:lstStyle>
              <a:defPPr>
                <a:defRPr lang="nl-BE"/>
              </a:defPPr>
              <a:lvl1pPr>
                <a:lnSpc>
                  <a:spcPct val="90000"/>
                </a:lnSpc>
                <a:spcBef>
                  <a:spcPct val="0"/>
                </a:spcBef>
                <a:buNone/>
                <a:defRPr sz="2800" b="1">
                  <a:solidFill>
                    <a:srgbClr val="08486B"/>
                  </a:solidFill>
                  <a:latin typeface="+mj-lt"/>
                  <a:ea typeface="+mj-ea"/>
                  <a:cs typeface="+mj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BE" sz="1600">
                  <a:solidFill>
                    <a:srgbClr val="0F206C"/>
                  </a:solidFill>
                  <a:latin typeface="BROmny-Regular" panose="00000500000000000000" pitchFamily="2" charset="0"/>
                </a:rPr>
                <a:t>Founded</a:t>
              </a:r>
              <a:endParaRPr lang="en-BE" sz="1800">
                <a:solidFill>
                  <a:srgbClr val="0F206C"/>
                </a:solidFill>
                <a:latin typeface="BROmny-Regular" panose="00000500000000000000" pitchFamily="2" charset="0"/>
              </a:endParaRPr>
            </a:p>
          </p:txBody>
        </p:sp>
        <p:sp>
          <p:nvSpPr>
            <p:cNvPr id="20" name="Tijdelijke aanduiding voor inhoud 1">
              <a:extLst>
                <a:ext uri="{FF2B5EF4-FFF2-40B4-BE49-F238E27FC236}">
                  <a16:creationId xmlns:a16="http://schemas.microsoft.com/office/drawing/2014/main" id="{C16D5FF5-51F6-4D49-B4D6-59737B7BDF68}"/>
                </a:ext>
              </a:extLst>
            </p:cNvPr>
            <p:cNvSpPr txBox="1">
              <a:spLocks/>
            </p:cNvSpPr>
            <p:nvPr/>
          </p:nvSpPr>
          <p:spPr>
            <a:xfrm>
              <a:off x="1664706" y="1970230"/>
              <a:ext cx="1440000" cy="432000"/>
            </a:xfrm>
            <a:prstGeom prst="rect">
              <a:avLst/>
            </a:prstGeom>
          </p:spPr>
          <p:txBody>
            <a:bodyPr>
              <a:normAutofit fontScale="92500" lnSpcReduction="20000"/>
            </a:bodyPr>
            <a:lstStyle>
              <a:defPPr>
                <a:defRPr lang="nl-BE"/>
              </a:defPPr>
              <a:lvl1pPr>
                <a:lnSpc>
                  <a:spcPct val="90000"/>
                </a:lnSpc>
                <a:spcBef>
                  <a:spcPct val="0"/>
                </a:spcBef>
                <a:buNone/>
                <a:defRPr sz="2800" b="1">
                  <a:solidFill>
                    <a:srgbClr val="08486B"/>
                  </a:solidFill>
                  <a:latin typeface="+mj-lt"/>
                  <a:ea typeface="+mj-ea"/>
                  <a:cs typeface="+mj-cs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r"/>
              <a:r>
                <a:rPr lang="en-BE" sz="3000">
                  <a:solidFill>
                    <a:srgbClr val="0F206C"/>
                  </a:solidFill>
                  <a:latin typeface="BROmny-Regular" panose="00000500000000000000" pitchFamily="2" charset="0"/>
                </a:rPr>
                <a:t>201</a:t>
              </a:r>
              <a:r>
                <a:rPr lang="en-BE">
                  <a:solidFill>
                    <a:srgbClr val="0F206C"/>
                  </a:solidFill>
                  <a:latin typeface="BROmny-Regular" panose="00000500000000000000" pitchFamily="2" charset="0"/>
                </a:rPr>
                <a:t>0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726CD88-897E-4347-94DF-F7ABD412FF9B}"/>
              </a:ext>
            </a:extLst>
          </p:cNvPr>
          <p:cNvGrpSpPr/>
          <p:nvPr/>
        </p:nvGrpSpPr>
        <p:grpSpPr>
          <a:xfrm>
            <a:off x="5054672" y="1835922"/>
            <a:ext cx="613152" cy="613152"/>
            <a:chOff x="4806768" y="2100139"/>
            <a:chExt cx="613152" cy="613152"/>
          </a:xfrm>
        </p:grpSpPr>
        <p:sp>
          <p:nvSpPr>
            <p:cNvPr id="21" name="Ovaal 23">
              <a:extLst>
                <a:ext uri="{FF2B5EF4-FFF2-40B4-BE49-F238E27FC236}">
                  <a16:creationId xmlns:a16="http://schemas.microsoft.com/office/drawing/2014/main" id="{6E94857D-A6C6-40AE-B4F5-16B328FD1167}"/>
                </a:ext>
              </a:extLst>
            </p:cNvPr>
            <p:cNvSpPr/>
            <p:nvPr/>
          </p:nvSpPr>
          <p:spPr>
            <a:xfrm>
              <a:off x="4806768" y="2100139"/>
              <a:ext cx="613152" cy="613152"/>
            </a:xfrm>
            <a:prstGeom prst="ellipse">
              <a:avLst/>
            </a:prstGeom>
            <a:solidFill>
              <a:srgbClr val="F584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2400">
                <a:solidFill>
                  <a:srgbClr val="0F206C"/>
                </a:solidFill>
                <a:latin typeface="BROmny-Regular" panose="00000500000000000000" pitchFamily="2" charset="0"/>
              </a:endParaRPr>
            </a:p>
          </p:txBody>
        </p:sp>
        <p:pic>
          <p:nvPicPr>
            <p:cNvPr id="22" name="Afbeelding 24">
              <a:extLst>
                <a:ext uri="{FF2B5EF4-FFF2-40B4-BE49-F238E27FC236}">
                  <a16:creationId xmlns:a16="http://schemas.microsoft.com/office/drawing/2014/main" id="{8F43A531-B3ED-4A93-8B77-2AA35930F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4698" y="2238981"/>
              <a:ext cx="337292" cy="335468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58C109C-2EA9-49A0-88BC-496AB3F891AE}"/>
              </a:ext>
            </a:extLst>
          </p:cNvPr>
          <p:cNvGrpSpPr/>
          <p:nvPr/>
        </p:nvGrpSpPr>
        <p:grpSpPr>
          <a:xfrm>
            <a:off x="2914927" y="3058046"/>
            <a:ext cx="1800000" cy="692751"/>
            <a:chOff x="48747" y="1713964"/>
            <a:chExt cx="1440000" cy="692751"/>
          </a:xfrm>
        </p:grpSpPr>
        <p:sp>
          <p:nvSpPr>
            <p:cNvPr id="24" name="Tijdelijke aanduiding voor inhoud 1">
              <a:extLst>
                <a:ext uri="{FF2B5EF4-FFF2-40B4-BE49-F238E27FC236}">
                  <a16:creationId xmlns:a16="http://schemas.microsoft.com/office/drawing/2014/main" id="{BFA44DAC-46C4-4011-BC3B-6C7E54FD41FA}"/>
                </a:ext>
              </a:extLst>
            </p:cNvPr>
            <p:cNvSpPr txBox="1">
              <a:spLocks/>
            </p:cNvSpPr>
            <p:nvPr/>
          </p:nvSpPr>
          <p:spPr>
            <a:xfrm>
              <a:off x="48747" y="1974715"/>
              <a:ext cx="1440000" cy="432000"/>
            </a:xfrm>
            <a:prstGeom prst="rect">
              <a:avLst/>
            </a:prstGeom>
          </p:spPr>
          <p:txBody>
            <a:bodyPr>
              <a:normAutofit fontScale="92500" lnSpcReduction="20000"/>
            </a:bodyPr>
            <a:lstStyle>
              <a:defPPr>
                <a:defRPr lang="nl-BE"/>
              </a:defPPr>
              <a:lvl1pPr algn="r">
                <a:lnSpc>
                  <a:spcPct val="90000"/>
                </a:lnSpc>
                <a:spcBef>
                  <a:spcPct val="0"/>
                </a:spcBef>
                <a:buNone/>
                <a:defRPr sz="3000" b="1">
                  <a:solidFill>
                    <a:srgbClr val="08486B"/>
                  </a:solidFill>
                  <a:latin typeface="Calibri (Headings)"/>
                  <a:ea typeface="+mj-ea"/>
                  <a:cs typeface="+mj-cs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nl-BE" dirty="0">
                  <a:solidFill>
                    <a:srgbClr val="0F206C"/>
                  </a:solidFill>
                  <a:latin typeface="BROmny-Regular" panose="00000500000000000000" pitchFamily="2" charset="0"/>
                </a:rPr>
                <a:t>4</a:t>
              </a:r>
              <a:endParaRPr lang="en-BE" dirty="0">
                <a:solidFill>
                  <a:srgbClr val="0F206C"/>
                </a:solidFill>
                <a:latin typeface="BROmny-Regular" panose="00000500000000000000" pitchFamily="2" charset="0"/>
              </a:endParaRPr>
            </a:p>
          </p:txBody>
        </p:sp>
        <p:sp>
          <p:nvSpPr>
            <p:cNvPr id="25" name="Tijdelijke aanduiding voor inhoud 1">
              <a:extLst>
                <a:ext uri="{FF2B5EF4-FFF2-40B4-BE49-F238E27FC236}">
                  <a16:creationId xmlns:a16="http://schemas.microsoft.com/office/drawing/2014/main" id="{D255DC00-420A-4B8A-96CA-A869650A3559}"/>
                </a:ext>
              </a:extLst>
            </p:cNvPr>
            <p:cNvSpPr txBox="1">
              <a:spLocks/>
            </p:cNvSpPr>
            <p:nvPr/>
          </p:nvSpPr>
          <p:spPr>
            <a:xfrm>
              <a:off x="48747" y="1713964"/>
              <a:ext cx="1440000" cy="432000"/>
            </a:xfrm>
            <a:prstGeom prst="rect">
              <a:avLst/>
            </a:prstGeom>
          </p:spPr>
          <p:txBody>
            <a:bodyPr>
              <a:normAutofit/>
            </a:bodyPr>
            <a:lstStyle>
              <a:defPPr>
                <a:defRPr lang="nl-BE"/>
              </a:defPPr>
              <a:lvl1pPr>
                <a:lnSpc>
                  <a:spcPct val="90000"/>
                </a:lnSpc>
                <a:spcBef>
                  <a:spcPct val="0"/>
                </a:spcBef>
                <a:buNone/>
                <a:defRPr sz="1600" b="1">
                  <a:solidFill>
                    <a:srgbClr val="08486B"/>
                  </a:solidFill>
                  <a:latin typeface="+mj-lt"/>
                  <a:ea typeface="+mj-ea"/>
                  <a:cs typeface="+mj-cs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r"/>
              <a:r>
                <a:rPr lang="en-BE">
                  <a:solidFill>
                    <a:srgbClr val="0F206C"/>
                  </a:solidFill>
                  <a:latin typeface="BROmny-Regular" panose="00000500000000000000" pitchFamily="2" charset="0"/>
                </a:rPr>
                <a:t>Offices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15FA650-FE31-4B23-A667-4E5D2C051E45}"/>
              </a:ext>
            </a:extLst>
          </p:cNvPr>
          <p:cNvGrpSpPr/>
          <p:nvPr/>
        </p:nvGrpSpPr>
        <p:grpSpPr>
          <a:xfrm>
            <a:off x="2921808" y="4319926"/>
            <a:ext cx="1800000" cy="692519"/>
            <a:chOff x="3016611" y="1709711"/>
            <a:chExt cx="1440000" cy="692519"/>
          </a:xfrm>
        </p:grpSpPr>
        <p:sp>
          <p:nvSpPr>
            <p:cNvPr id="27" name="Tijdelijke aanduiding voor inhoud 1">
              <a:extLst>
                <a:ext uri="{FF2B5EF4-FFF2-40B4-BE49-F238E27FC236}">
                  <a16:creationId xmlns:a16="http://schemas.microsoft.com/office/drawing/2014/main" id="{5A17CFE9-DCDC-4841-B81F-9C039685BC19}"/>
                </a:ext>
              </a:extLst>
            </p:cNvPr>
            <p:cNvSpPr txBox="1">
              <a:spLocks/>
            </p:cNvSpPr>
            <p:nvPr/>
          </p:nvSpPr>
          <p:spPr>
            <a:xfrm>
              <a:off x="3016611" y="1709711"/>
              <a:ext cx="1440000" cy="432000"/>
            </a:xfrm>
            <a:prstGeom prst="rect">
              <a:avLst/>
            </a:prstGeom>
          </p:spPr>
          <p:txBody>
            <a:bodyPr>
              <a:normAutofit/>
            </a:bodyPr>
            <a:lstStyle>
              <a:defPPr>
                <a:defRPr lang="nl-BE"/>
              </a:defPPr>
              <a:lvl1pPr>
                <a:lnSpc>
                  <a:spcPct val="90000"/>
                </a:lnSpc>
                <a:spcBef>
                  <a:spcPct val="0"/>
                </a:spcBef>
                <a:buNone/>
                <a:defRPr sz="1600" b="1">
                  <a:solidFill>
                    <a:srgbClr val="08486B"/>
                  </a:solidFill>
                  <a:latin typeface="+mj-lt"/>
                  <a:ea typeface="+mj-ea"/>
                  <a:cs typeface="+mj-cs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r"/>
              <a:r>
                <a:rPr lang="en-BE">
                  <a:solidFill>
                    <a:srgbClr val="0F206C"/>
                  </a:solidFill>
                  <a:latin typeface="BROmny-Regular" panose="00000500000000000000" pitchFamily="2" charset="0"/>
                </a:rPr>
                <a:t>Financials</a:t>
              </a:r>
            </a:p>
          </p:txBody>
        </p:sp>
        <p:sp>
          <p:nvSpPr>
            <p:cNvPr id="28" name="Tijdelijke aanduiding voor inhoud 1">
              <a:extLst>
                <a:ext uri="{FF2B5EF4-FFF2-40B4-BE49-F238E27FC236}">
                  <a16:creationId xmlns:a16="http://schemas.microsoft.com/office/drawing/2014/main" id="{99DAD728-0816-445F-9482-39A9ED42ACE1}"/>
                </a:ext>
              </a:extLst>
            </p:cNvPr>
            <p:cNvSpPr txBox="1">
              <a:spLocks/>
            </p:cNvSpPr>
            <p:nvPr/>
          </p:nvSpPr>
          <p:spPr>
            <a:xfrm>
              <a:off x="3016611" y="1970230"/>
              <a:ext cx="1440000" cy="432000"/>
            </a:xfrm>
            <a:prstGeom prst="rect">
              <a:avLst/>
            </a:prstGeom>
          </p:spPr>
          <p:txBody>
            <a:bodyPr>
              <a:normAutofit fontScale="92500" lnSpcReduction="20000"/>
            </a:bodyPr>
            <a:lstStyle>
              <a:defPPr>
                <a:defRPr lang="nl-BE"/>
              </a:defPPr>
              <a:lvl1pPr algn="r">
                <a:lnSpc>
                  <a:spcPct val="90000"/>
                </a:lnSpc>
                <a:spcBef>
                  <a:spcPct val="0"/>
                </a:spcBef>
                <a:buNone/>
                <a:defRPr sz="3000" b="1">
                  <a:solidFill>
                    <a:srgbClr val="08486B"/>
                  </a:solidFill>
                  <a:latin typeface="Calibri (Headings)"/>
                  <a:ea typeface="+mj-ea"/>
                  <a:cs typeface="+mj-cs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BE">
                  <a:solidFill>
                    <a:srgbClr val="0F206C"/>
                  </a:solidFill>
                  <a:latin typeface="BROmny-Regular" panose="00000500000000000000" pitchFamily="2" charset="0"/>
                </a:rPr>
                <a:t>&gt;7.5M €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40AA243-8442-4B53-A8A0-8EA7B60A203A}"/>
              </a:ext>
            </a:extLst>
          </p:cNvPr>
          <p:cNvGrpSpPr/>
          <p:nvPr/>
        </p:nvGrpSpPr>
        <p:grpSpPr>
          <a:xfrm>
            <a:off x="5054672" y="4359609"/>
            <a:ext cx="613152" cy="613152"/>
            <a:chOff x="4806768" y="3768517"/>
            <a:chExt cx="613152" cy="613152"/>
          </a:xfrm>
        </p:grpSpPr>
        <p:sp>
          <p:nvSpPr>
            <p:cNvPr id="26" name="Ovaal 29">
              <a:extLst>
                <a:ext uri="{FF2B5EF4-FFF2-40B4-BE49-F238E27FC236}">
                  <a16:creationId xmlns:a16="http://schemas.microsoft.com/office/drawing/2014/main" id="{097BD54C-AA8D-4576-A16C-1C56BBFBDAB3}"/>
                </a:ext>
              </a:extLst>
            </p:cNvPr>
            <p:cNvSpPr/>
            <p:nvPr/>
          </p:nvSpPr>
          <p:spPr>
            <a:xfrm>
              <a:off x="4806768" y="3768517"/>
              <a:ext cx="613152" cy="613152"/>
            </a:xfrm>
            <a:prstGeom prst="ellipse">
              <a:avLst/>
            </a:prstGeom>
            <a:solidFill>
              <a:srgbClr val="F584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2400">
                <a:solidFill>
                  <a:srgbClr val="0F206C"/>
                </a:solidFill>
                <a:latin typeface="BROmny-Regular" panose="00000500000000000000" pitchFamily="2" charset="0"/>
              </a:endParaRPr>
            </a:p>
          </p:txBody>
        </p:sp>
        <p:pic>
          <p:nvPicPr>
            <p:cNvPr id="33" name="Afbeelding 40">
              <a:extLst>
                <a:ext uri="{FF2B5EF4-FFF2-40B4-BE49-F238E27FC236}">
                  <a16:creationId xmlns:a16="http://schemas.microsoft.com/office/drawing/2014/main" id="{4F2198E8-6658-4F3D-B5EF-F961CB677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1229" y="3892978"/>
              <a:ext cx="364231" cy="364231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6B7EEF1-17D1-4F00-ADE4-A4B63624029F}"/>
              </a:ext>
            </a:extLst>
          </p:cNvPr>
          <p:cNvGrpSpPr/>
          <p:nvPr/>
        </p:nvGrpSpPr>
        <p:grpSpPr>
          <a:xfrm>
            <a:off x="5054672" y="3097845"/>
            <a:ext cx="613152" cy="613152"/>
            <a:chOff x="4806768" y="2934328"/>
            <a:chExt cx="613152" cy="613152"/>
          </a:xfrm>
        </p:grpSpPr>
        <p:sp>
          <p:nvSpPr>
            <p:cNvPr id="23" name="Ovaal 25">
              <a:extLst>
                <a:ext uri="{FF2B5EF4-FFF2-40B4-BE49-F238E27FC236}">
                  <a16:creationId xmlns:a16="http://schemas.microsoft.com/office/drawing/2014/main" id="{9C988421-4D2F-4323-B49A-E0CCAFE9D2D4}"/>
                </a:ext>
              </a:extLst>
            </p:cNvPr>
            <p:cNvSpPr/>
            <p:nvPr/>
          </p:nvSpPr>
          <p:spPr>
            <a:xfrm>
              <a:off x="4806768" y="2934328"/>
              <a:ext cx="613152" cy="613152"/>
            </a:xfrm>
            <a:prstGeom prst="ellipse">
              <a:avLst/>
            </a:prstGeom>
            <a:solidFill>
              <a:srgbClr val="0848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2400">
                <a:solidFill>
                  <a:srgbClr val="0F206C"/>
                </a:solidFill>
                <a:latin typeface="BROmny-Regular" panose="00000500000000000000" pitchFamily="2" charset="0"/>
              </a:endParaRPr>
            </a:p>
          </p:txBody>
        </p:sp>
        <p:pic>
          <p:nvPicPr>
            <p:cNvPr id="34" name="Afbeelding 42">
              <a:extLst>
                <a:ext uri="{FF2B5EF4-FFF2-40B4-BE49-F238E27FC236}">
                  <a16:creationId xmlns:a16="http://schemas.microsoft.com/office/drawing/2014/main" id="{E3734636-27EE-42BE-A912-A8E3EDA3E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2024" y="3067840"/>
              <a:ext cx="282641" cy="314045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4274005-A749-4B35-9FC6-3223F70BAC10}"/>
              </a:ext>
            </a:extLst>
          </p:cNvPr>
          <p:cNvGrpSpPr/>
          <p:nvPr/>
        </p:nvGrpSpPr>
        <p:grpSpPr>
          <a:xfrm>
            <a:off x="7460138" y="1792570"/>
            <a:ext cx="1800000" cy="696188"/>
            <a:chOff x="1875460" y="2100067"/>
            <a:chExt cx="1800000" cy="696188"/>
          </a:xfrm>
        </p:grpSpPr>
        <p:sp>
          <p:nvSpPr>
            <p:cNvPr id="42" name="Tijdelijke aanduiding voor inhoud 1">
              <a:extLst>
                <a:ext uri="{FF2B5EF4-FFF2-40B4-BE49-F238E27FC236}">
                  <a16:creationId xmlns:a16="http://schemas.microsoft.com/office/drawing/2014/main" id="{686C65E4-5135-4638-A09B-7F5066C2718D}"/>
                </a:ext>
              </a:extLst>
            </p:cNvPr>
            <p:cNvSpPr txBox="1">
              <a:spLocks/>
            </p:cNvSpPr>
            <p:nvPr/>
          </p:nvSpPr>
          <p:spPr>
            <a:xfrm>
              <a:off x="1875460" y="2100067"/>
              <a:ext cx="1800000" cy="432000"/>
            </a:xfrm>
            <a:prstGeom prst="rect">
              <a:avLst/>
            </a:prstGeom>
          </p:spPr>
          <p:txBody>
            <a:bodyPr>
              <a:normAutofit/>
            </a:bodyPr>
            <a:lstStyle>
              <a:defPPr>
                <a:defRPr lang="nl-BE"/>
              </a:defPPr>
              <a:lvl1pPr algn="r">
                <a:lnSpc>
                  <a:spcPct val="90000"/>
                </a:lnSpc>
                <a:spcBef>
                  <a:spcPct val="0"/>
                </a:spcBef>
                <a:buNone/>
                <a:defRPr sz="1600" b="1">
                  <a:solidFill>
                    <a:srgbClr val="08486B"/>
                  </a:solidFill>
                  <a:latin typeface="+mj-lt"/>
                  <a:ea typeface="+mj-ea"/>
                  <a:cs typeface="+mj-cs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l"/>
              <a:r>
                <a:rPr lang="en-BE">
                  <a:solidFill>
                    <a:srgbClr val="0F206C"/>
                  </a:solidFill>
                  <a:latin typeface="BROmny-Regular" panose="00000500000000000000" pitchFamily="2" charset="0"/>
                </a:rPr>
                <a:t>Headcount</a:t>
              </a:r>
            </a:p>
          </p:txBody>
        </p:sp>
        <p:sp>
          <p:nvSpPr>
            <p:cNvPr id="43" name="Tijdelijke aanduiding voor inhoud 1">
              <a:extLst>
                <a:ext uri="{FF2B5EF4-FFF2-40B4-BE49-F238E27FC236}">
                  <a16:creationId xmlns:a16="http://schemas.microsoft.com/office/drawing/2014/main" id="{D7066047-600A-4F36-8CFA-BAA46FEFECF1}"/>
                </a:ext>
              </a:extLst>
            </p:cNvPr>
            <p:cNvSpPr txBox="1">
              <a:spLocks/>
            </p:cNvSpPr>
            <p:nvPr/>
          </p:nvSpPr>
          <p:spPr>
            <a:xfrm>
              <a:off x="1875460" y="2364255"/>
              <a:ext cx="1800000" cy="432000"/>
            </a:xfrm>
            <a:prstGeom prst="rect">
              <a:avLst/>
            </a:prstGeom>
          </p:spPr>
          <p:txBody>
            <a:bodyPr>
              <a:normAutofit fontScale="92500" lnSpcReduction="20000"/>
            </a:bodyPr>
            <a:lstStyle>
              <a:defPPr>
                <a:defRPr lang="nl-BE"/>
              </a:defPPr>
              <a:lvl1pPr algn="r">
                <a:lnSpc>
                  <a:spcPct val="90000"/>
                </a:lnSpc>
                <a:spcBef>
                  <a:spcPct val="0"/>
                </a:spcBef>
                <a:buNone/>
                <a:defRPr sz="3000" b="1">
                  <a:solidFill>
                    <a:srgbClr val="08486B"/>
                  </a:solidFill>
                  <a:latin typeface="Calibri (Headings)"/>
                  <a:ea typeface="+mj-ea"/>
                  <a:cs typeface="+mj-cs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l"/>
              <a:r>
                <a:rPr lang="en-BE" dirty="0">
                  <a:solidFill>
                    <a:srgbClr val="0F206C"/>
                  </a:solidFill>
                  <a:latin typeface="BROmny-Regular" panose="00000500000000000000" pitchFamily="2" charset="0"/>
                </a:rPr>
                <a:t>&gt;</a:t>
              </a:r>
              <a:r>
                <a:rPr lang="nl-BE" dirty="0">
                  <a:solidFill>
                    <a:srgbClr val="0F206C"/>
                  </a:solidFill>
                  <a:latin typeface="BROmny-Regular" panose="00000500000000000000" pitchFamily="2" charset="0"/>
                </a:rPr>
                <a:t>74</a:t>
              </a:r>
              <a:endParaRPr lang="en-BE" dirty="0">
                <a:solidFill>
                  <a:srgbClr val="0F206C"/>
                </a:solidFill>
                <a:latin typeface="BROmny-Regular" panose="00000500000000000000" pitchFamily="2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09427B1-2CC4-473A-865E-174E40D75595}"/>
              </a:ext>
            </a:extLst>
          </p:cNvPr>
          <p:cNvGrpSpPr/>
          <p:nvPr/>
        </p:nvGrpSpPr>
        <p:grpSpPr>
          <a:xfrm>
            <a:off x="7460138" y="3296433"/>
            <a:ext cx="2714371" cy="438760"/>
            <a:chOff x="1875460" y="3622812"/>
            <a:chExt cx="2714371" cy="438760"/>
          </a:xfrm>
        </p:grpSpPr>
        <p:sp>
          <p:nvSpPr>
            <p:cNvPr id="44" name="Tijdelijke aanduiding voor inhoud 1">
              <a:extLst>
                <a:ext uri="{FF2B5EF4-FFF2-40B4-BE49-F238E27FC236}">
                  <a16:creationId xmlns:a16="http://schemas.microsoft.com/office/drawing/2014/main" id="{D90A8398-7A80-47CD-9E67-77A54367E6E4}"/>
                </a:ext>
              </a:extLst>
            </p:cNvPr>
            <p:cNvSpPr txBox="1">
              <a:spLocks/>
            </p:cNvSpPr>
            <p:nvPr/>
          </p:nvSpPr>
          <p:spPr>
            <a:xfrm>
              <a:off x="2789831" y="3622812"/>
              <a:ext cx="1800000" cy="432000"/>
            </a:xfrm>
            <a:prstGeom prst="rect">
              <a:avLst/>
            </a:prstGeom>
          </p:spPr>
          <p:txBody>
            <a:bodyPr>
              <a:normAutofit fontScale="92500"/>
            </a:bodyPr>
            <a:lstStyle>
              <a:defPPr>
                <a:defRPr lang="nl-BE"/>
              </a:defPPr>
              <a:lvl1pPr algn="r">
                <a:lnSpc>
                  <a:spcPct val="90000"/>
                </a:lnSpc>
                <a:spcBef>
                  <a:spcPct val="0"/>
                </a:spcBef>
                <a:buNone/>
                <a:defRPr sz="1600" b="1">
                  <a:solidFill>
                    <a:srgbClr val="08486B"/>
                  </a:solidFill>
                  <a:latin typeface="+mj-lt"/>
                  <a:ea typeface="+mj-ea"/>
                  <a:cs typeface="+mj-cs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BE" dirty="0">
                  <a:solidFill>
                    <a:srgbClr val="0F206C"/>
                  </a:solidFill>
                  <a:latin typeface="BROmny-Regular" panose="00000500000000000000" pitchFamily="2" charset="0"/>
                </a:rPr>
                <a:t>Average  </a:t>
              </a:r>
              <a:r>
                <a:rPr lang="nl-NL" dirty="0">
                  <a:solidFill>
                    <a:srgbClr val="0F206C"/>
                  </a:solidFill>
                  <a:latin typeface="BROmny-Regular" panose="00000500000000000000" pitchFamily="2" charset="0"/>
                </a:rPr>
                <a:t>e</a:t>
              </a:r>
              <a:r>
                <a:rPr lang="en-BE" dirty="0">
                  <a:solidFill>
                    <a:srgbClr val="0F206C"/>
                  </a:solidFill>
                  <a:latin typeface="BROmny-Regular" panose="00000500000000000000" pitchFamily="2" charset="0"/>
                </a:rPr>
                <a:t>xperience</a:t>
              </a:r>
            </a:p>
          </p:txBody>
        </p:sp>
        <p:sp>
          <p:nvSpPr>
            <p:cNvPr id="45" name="Tijdelijke aanduiding voor inhoud 1">
              <a:extLst>
                <a:ext uri="{FF2B5EF4-FFF2-40B4-BE49-F238E27FC236}">
                  <a16:creationId xmlns:a16="http://schemas.microsoft.com/office/drawing/2014/main" id="{33C7FC0D-FDBC-4D7D-B36F-8F77987AF82D}"/>
                </a:ext>
              </a:extLst>
            </p:cNvPr>
            <p:cNvSpPr txBox="1">
              <a:spLocks/>
            </p:cNvSpPr>
            <p:nvPr/>
          </p:nvSpPr>
          <p:spPr>
            <a:xfrm>
              <a:off x="1875460" y="3629572"/>
              <a:ext cx="1800000" cy="432000"/>
            </a:xfrm>
            <a:prstGeom prst="rect">
              <a:avLst/>
            </a:prstGeom>
          </p:spPr>
          <p:txBody>
            <a:bodyPr>
              <a:normAutofit fontScale="92500" lnSpcReduction="20000"/>
            </a:bodyPr>
            <a:lstStyle>
              <a:defPPr>
                <a:defRPr lang="nl-BE"/>
              </a:defPPr>
              <a:lvl1pPr>
                <a:lnSpc>
                  <a:spcPct val="90000"/>
                </a:lnSpc>
                <a:spcBef>
                  <a:spcPct val="0"/>
                </a:spcBef>
                <a:buNone/>
                <a:defRPr sz="3000" b="1">
                  <a:solidFill>
                    <a:srgbClr val="08486B"/>
                  </a:solidFill>
                  <a:latin typeface="Calibri (Headings)"/>
                  <a:ea typeface="+mj-ea"/>
                  <a:cs typeface="+mj-cs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BE" dirty="0">
                  <a:solidFill>
                    <a:srgbClr val="0F206C"/>
                  </a:solidFill>
                  <a:latin typeface="BROmny-Regular" panose="00000500000000000000" pitchFamily="2" charset="0"/>
                </a:rPr>
                <a:t>&gt;</a:t>
              </a:r>
              <a:r>
                <a:rPr lang="nl-BE" dirty="0">
                  <a:solidFill>
                    <a:srgbClr val="0F206C"/>
                  </a:solidFill>
                  <a:latin typeface="BROmny-Regular" panose="00000500000000000000" pitchFamily="2" charset="0"/>
                </a:rPr>
                <a:t>8 </a:t>
              </a:r>
              <a:r>
                <a:rPr lang="nl-BE" dirty="0" err="1">
                  <a:solidFill>
                    <a:srgbClr val="0F206C"/>
                  </a:solidFill>
                  <a:latin typeface="BROmny-Regular" panose="00000500000000000000" pitchFamily="2" charset="0"/>
                </a:rPr>
                <a:t>yrs</a:t>
              </a:r>
              <a:endParaRPr lang="en-BE" dirty="0">
                <a:solidFill>
                  <a:srgbClr val="0F206C"/>
                </a:solidFill>
                <a:latin typeface="BROmny-Regular" panose="00000500000000000000" pitchFamily="2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2F824E8-FA6E-4C12-89CC-DFF1407E3ADA}"/>
              </a:ext>
            </a:extLst>
          </p:cNvPr>
          <p:cNvGrpSpPr/>
          <p:nvPr/>
        </p:nvGrpSpPr>
        <p:grpSpPr>
          <a:xfrm>
            <a:off x="7460138" y="4447129"/>
            <a:ext cx="1800000" cy="997316"/>
            <a:chOff x="1875460" y="4630701"/>
            <a:chExt cx="1800000" cy="997316"/>
          </a:xfrm>
        </p:grpSpPr>
        <p:sp>
          <p:nvSpPr>
            <p:cNvPr id="46" name="Tijdelijke aanduiding voor inhoud 1">
              <a:extLst>
                <a:ext uri="{FF2B5EF4-FFF2-40B4-BE49-F238E27FC236}">
                  <a16:creationId xmlns:a16="http://schemas.microsoft.com/office/drawing/2014/main" id="{97713435-3BBA-44A2-8887-93478EBAB49F}"/>
                </a:ext>
              </a:extLst>
            </p:cNvPr>
            <p:cNvSpPr txBox="1">
              <a:spLocks/>
            </p:cNvSpPr>
            <p:nvPr/>
          </p:nvSpPr>
          <p:spPr>
            <a:xfrm>
              <a:off x="1875460" y="4630701"/>
              <a:ext cx="1800000" cy="432000"/>
            </a:xfrm>
            <a:prstGeom prst="rect">
              <a:avLst/>
            </a:prstGeom>
          </p:spPr>
          <p:txBody>
            <a:bodyPr>
              <a:normAutofit/>
            </a:bodyPr>
            <a:lstStyle>
              <a:defPPr>
                <a:defRPr lang="nl-BE"/>
              </a:defPPr>
              <a:lvl1pPr algn="r">
                <a:lnSpc>
                  <a:spcPct val="90000"/>
                </a:lnSpc>
                <a:spcBef>
                  <a:spcPct val="0"/>
                </a:spcBef>
                <a:buNone/>
                <a:defRPr sz="1600" b="1">
                  <a:solidFill>
                    <a:srgbClr val="08486B"/>
                  </a:solidFill>
                  <a:latin typeface="+mj-lt"/>
                  <a:ea typeface="+mj-ea"/>
                  <a:cs typeface="+mj-cs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l"/>
              <a:r>
                <a:rPr lang="en-BE">
                  <a:solidFill>
                    <a:srgbClr val="0F206C"/>
                  </a:solidFill>
                  <a:latin typeface="BROmny-Regular" panose="00000500000000000000" pitchFamily="2" charset="0"/>
                </a:rPr>
                <a:t>Active Customers</a:t>
              </a:r>
            </a:p>
          </p:txBody>
        </p:sp>
        <p:sp>
          <p:nvSpPr>
            <p:cNvPr id="47" name="Tijdelijke aanduiding voor inhoud 1">
              <a:extLst>
                <a:ext uri="{FF2B5EF4-FFF2-40B4-BE49-F238E27FC236}">
                  <a16:creationId xmlns:a16="http://schemas.microsoft.com/office/drawing/2014/main" id="{FD6905DB-D3D7-4673-9494-DD48015B811D}"/>
                </a:ext>
              </a:extLst>
            </p:cNvPr>
            <p:cNvSpPr txBox="1">
              <a:spLocks/>
            </p:cNvSpPr>
            <p:nvPr/>
          </p:nvSpPr>
          <p:spPr>
            <a:xfrm>
              <a:off x="1875460" y="5196017"/>
              <a:ext cx="1800000" cy="432000"/>
            </a:xfrm>
            <a:prstGeom prst="rect">
              <a:avLst/>
            </a:prstGeom>
          </p:spPr>
          <p:txBody>
            <a:bodyPr>
              <a:normAutofit fontScale="92500" lnSpcReduction="20000"/>
            </a:bodyPr>
            <a:lstStyle>
              <a:defPPr>
                <a:defRPr lang="nl-BE"/>
              </a:defPPr>
              <a:lvl1pPr>
                <a:lnSpc>
                  <a:spcPct val="90000"/>
                </a:lnSpc>
                <a:spcBef>
                  <a:spcPct val="0"/>
                </a:spcBef>
                <a:buNone/>
                <a:defRPr sz="3000" b="1">
                  <a:solidFill>
                    <a:srgbClr val="08486B"/>
                  </a:solidFill>
                  <a:latin typeface="Calibri (Headings)"/>
                  <a:ea typeface="+mj-ea"/>
                  <a:cs typeface="+mj-cs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BE">
                  <a:solidFill>
                    <a:srgbClr val="0F206C"/>
                  </a:solidFill>
                  <a:latin typeface="BROmny-Regular" panose="00000500000000000000" pitchFamily="2" charset="0"/>
                </a:rPr>
                <a:t>&gt;70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10558C3-6B1B-46AD-AAC1-BE6CDF127790}"/>
              </a:ext>
            </a:extLst>
          </p:cNvPr>
          <p:cNvGrpSpPr/>
          <p:nvPr/>
        </p:nvGrpSpPr>
        <p:grpSpPr>
          <a:xfrm>
            <a:off x="6487016" y="3097398"/>
            <a:ext cx="613152" cy="613152"/>
            <a:chOff x="6512565" y="2958289"/>
            <a:chExt cx="613152" cy="613152"/>
          </a:xfrm>
        </p:grpSpPr>
        <p:sp>
          <p:nvSpPr>
            <p:cNvPr id="40" name="Ovaal 55">
              <a:extLst>
                <a:ext uri="{FF2B5EF4-FFF2-40B4-BE49-F238E27FC236}">
                  <a16:creationId xmlns:a16="http://schemas.microsoft.com/office/drawing/2014/main" id="{DC4079A7-B8FB-4B21-84C8-3AB927968EB4}"/>
                </a:ext>
              </a:extLst>
            </p:cNvPr>
            <p:cNvSpPr/>
            <p:nvPr/>
          </p:nvSpPr>
          <p:spPr>
            <a:xfrm rot="10800000">
              <a:off x="6512565" y="2958289"/>
              <a:ext cx="613152" cy="613152"/>
            </a:xfrm>
            <a:prstGeom prst="ellipse">
              <a:avLst/>
            </a:prstGeom>
            <a:solidFill>
              <a:srgbClr val="F584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2400">
                <a:solidFill>
                  <a:srgbClr val="0F206C"/>
                </a:solidFill>
                <a:latin typeface="BROmny-Regular" panose="00000500000000000000" pitchFamily="2" charset="0"/>
              </a:endParaRPr>
            </a:p>
          </p:txBody>
        </p:sp>
        <p:pic>
          <p:nvPicPr>
            <p:cNvPr id="48" name="Afbeelding 68">
              <a:extLst>
                <a:ext uri="{FF2B5EF4-FFF2-40B4-BE49-F238E27FC236}">
                  <a16:creationId xmlns:a16="http://schemas.microsoft.com/office/drawing/2014/main" id="{01A61FD7-2AD3-45B1-A92F-046781C06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0941" y="3066665"/>
              <a:ext cx="396400" cy="396400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7452B66-B19F-4B9B-8CC6-6CF4C6B498CE}"/>
              </a:ext>
            </a:extLst>
          </p:cNvPr>
          <p:cNvGrpSpPr/>
          <p:nvPr/>
        </p:nvGrpSpPr>
        <p:grpSpPr>
          <a:xfrm>
            <a:off x="6488028" y="1835922"/>
            <a:ext cx="613152" cy="613152"/>
            <a:chOff x="6563394" y="2140142"/>
            <a:chExt cx="613152" cy="613152"/>
          </a:xfrm>
        </p:grpSpPr>
        <p:sp>
          <p:nvSpPr>
            <p:cNvPr id="38" name="Ovaal 53">
              <a:extLst>
                <a:ext uri="{FF2B5EF4-FFF2-40B4-BE49-F238E27FC236}">
                  <a16:creationId xmlns:a16="http://schemas.microsoft.com/office/drawing/2014/main" id="{0063ABC2-58AF-4F1F-B3D5-B19A031DA68C}"/>
                </a:ext>
              </a:extLst>
            </p:cNvPr>
            <p:cNvSpPr/>
            <p:nvPr/>
          </p:nvSpPr>
          <p:spPr>
            <a:xfrm>
              <a:off x="6563394" y="2140142"/>
              <a:ext cx="613152" cy="613152"/>
            </a:xfrm>
            <a:prstGeom prst="ellipse">
              <a:avLst/>
            </a:prstGeom>
            <a:solidFill>
              <a:srgbClr val="0848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2400">
                <a:solidFill>
                  <a:srgbClr val="0F206C"/>
                </a:solidFill>
                <a:latin typeface="BROmny-Regular" panose="00000500000000000000" pitchFamily="2" charset="0"/>
              </a:endParaRPr>
            </a:p>
          </p:txBody>
        </p:sp>
        <p:pic>
          <p:nvPicPr>
            <p:cNvPr id="49" name="Afbeelding 70">
              <a:extLst>
                <a:ext uri="{FF2B5EF4-FFF2-40B4-BE49-F238E27FC236}">
                  <a16:creationId xmlns:a16="http://schemas.microsoft.com/office/drawing/2014/main" id="{589BA251-7502-4E54-864A-870DED5B3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6432" y="2249925"/>
              <a:ext cx="267076" cy="393587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79F230E-B5C5-42F5-BB76-BCF0E2FD74B3}"/>
              </a:ext>
            </a:extLst>
          </p:cNvPr>
          <p:cNvGrpSpPr/>
          <p:nvPr/>
        </p:nvGrpSpPr>
        <p:grpSpPr>
          <a:xfrm>
            <a:off x="6487015" y="4358874"/>
            <a:ext cx="613152" cy="613152"/>
            <a:chOff x="6512565" y="3768517"/>
            <a:chExt cx="613152" cy="613152"/>
          </a:xfrm>
        </p:grpSpPr>
        <p:sp>
          <p:nvSpPr>
            <p:cNvPr id="11" name="Ovaal 58">
              <a:extLst>
                <a:ext uri="{FF2B5EF4-FFF2-40B4-BE49-F238E27FC236}">
                  <a16:creationId xmlns:a16="http://schemas.microsoft.com/office/drawing/2014/main" id="{BA14492C-B492-491C-AD67-F1E73CD9D690}"/>
                </a:ext>
              </a:extLst>
            </p:cNvPr>
            <p:cNvSpPr/>
            <p:nvPr/>
          </p:nvSpPr>
          <p:spPr>
            <a:xfrm rot="10800000">
              <a:off x="6512565" y="3768517"/>
              <a:ext cx="613152" cy="613152"/>
            </a:xfrm>
            <a:prstGeom prst="ellipse">
              <a:avLst/>
            </a:prstGeom>
            <a:solidFill>
              <a:srgbClr val="0848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2400">
                <a:solidFill>
                  <a:srgbClr val="0F206C"/>
                </a:solidFill>
                <a:latin typeface="BROmny-Regular" panose="00000500000000000000" pitchFamily="2" charset="0"/>
              </a:endParaRPr>
            </a:p>
          </p:txBody>
        </p:sp>
        <p:pic>
          <p:nvPicPr>
            <p:cNvPr id="50" name="Afbeelding 72">
              <a:extLst>
                <a:ext uri="{FF2B5EF4-FFF2-40B4-BE49-F238E27FC236}">
                  <a16:creationId xmlns:a16="http://schemas.microsoft.com/office/drawing/2014/main" id="{4411766F-3A36-436B-ACF0-078D798CD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1445" y="3881433"/>
              <a:ext cx="395391" cy="387321"/>
            </a:xfrm>
            <a:prstGeom prst="rect">
              <a:avLst/>
            </a:prstGeom>
          </p:spPr>
        </p:pic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BB0F210-2150-4303-81A4-E4933BE708F8}"/>
              </a:ext>
            </a:extLst>
          </p:cNvPr>
          <p:cNvCxnSpPr>
            <a:cxnSpLocks/>
          </p:cNvCxnSpPr>
          <p:nvPr/>
        </p:nvCxnSpPr>
        <p:spPr>
          <a:xfrm>
            <a:off x="6077420" y="1271726"/>
            <a:ext cx="0" cy="431454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jdelijke aanduiding voor inhoud 1">
            <a:extLst>
              <a:ext uri="{FF2B5EF4-FFF2-40B4-BE49-F238E27FC236}">
                <a16:creationId xmlns:a16="http://schemas.microsoft.com/office/drawing/2014/main" id="{A4FC2513-224F-48BE-9D0A-6EEA2A6D4108}"/>
              </a:ext>
            </a:extLst>
          </p:cNvPr>
          <p:cNvSpPr txBox="1">
            <a:spLocks/>
          </p:cNvSpPr>
          <p:nvPr/>
        </p:nvSpPr>
        <p:spPr>
          <a:xfrm>
            <a:off x="1647159" y="2774681"/>
            <a:ext cx="1260000" cy="432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defPPr>
              <a:defRPr lang="nl-B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rgbClr val="08486B"/>
                </a:solidFill>
                <a:latin typeface="+mj-lt"/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r"/>
            <a:r>
              <a:rPr lang="en-BE" sz="1600">
                <a:solidFill>
                  <a:srgbClr val="0F206C"/>
                </a:solidFill>
                <a:latin typeface="BROmny-Regular" panose="00000500000000000000" pitchFamily="2" charset="0"/>
              </a:rPr>
              <a:t>Belgium</a:t>
            </a:r>
          </a:p>
        </p:txBody>
      </p:sp>
      <p:sp>
        <p:nvSpPr>
          <p:cNvPr id="52" name="Tijdelijke aanduiding voor inhoud 1">
            <a:extLst>
              <a:ext uri="{FF2B5EF4-FFF2-40B4-BE49-F238E27FC236}">
                <a16:creationId xmlns:a16="http://schemas.microsoft.com/office/drawing/2014/main" id="{AB677218-840F-4F23-AC69-DB30AA0A6B60}"/>
              </a:ext>
            </a:extLst>
          </p:cNvPr>
          <p:cNvSpPr txBox="1">
            <a:spLocks/>
          </p:cNvSpPr>
          <p:nvPr/>
        </p:nvSpPr>
        <p:spPr>
          <a:xfrm>
            <a:off x="1684713" y="3172379"/>
            <a:ext cx="1260000" cy="432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defPPr>
              <a:defRPr lang="nl-B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rgbClr val="08486B"/>
                </a:solidFill>
                <a:latin typeface="+mj-lt"/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r"/>
            <a:r>
              <a:rPr lang="en-BE" sz="1600">
                <a:solidFill>
                  <a:srgbClr val="0F206C"/>
                </a:solidFill>
                <a:latin typeface="BROmny-Regular" panose="00000500000000000000" pitchFamily="2" charset="0"/>
              </a:rPr>
              <a:t>Luxemburg</a:t>
            </a:r>
          </a:p>
        </p:txBody>
      </p:sp>
      <p:sp>
        <p:nvSpPr>
          <p:cNvPr id="69" name="Tijdelijke aanduiding voor inhoud 1">
            <a:extLst>
              <a:ext uri="{FF2B5EF4-FFF2-40B4-BE49-F238E27FC236}">
                <a16:creationId xmlns:a16="http://schemas.microsoft.com/office/drawing/2014/main" id="{CF84007D-7E43-4057-AC3C-999AA6F7E8BE}"/>
              </a:ext>
            </a:extLst>
          </p:cNvPr>
          <p:cNvSpPr txBox="1">
            <a:spLocks/>
          </p:cNvSpPr>
          <p:nvPr/>
        </p:nvSpPr>
        <p:spPr>
          <a:xfrm>
            <a:off x="9653848" y="1548913"/>
            <a:ext cx="1699944" cy="374241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defPPr>
              <a:defRPr lang="nl-B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rgbClr val="08486B"/>
                </a:solidFill>
                <a:latin typeface="+mj-lt"/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BE" dirty="0">
                <a:solidFill>
                  <a:srgbClr val="0F206C"/>
                </a:solidFill>
                <a:latin typeface="BROmny-Regular" panose="00000500000000000000" pitchFamily="2" charset="0"/>
              </a:rPr>
              <a:t>Belgium </a:t>
            </a:r>
            <a:r>
              <a:rPr lang="nl-BE" dirty="0">
                <a:solidFill>
                  <a:srgbClr val="0F206C"/>
                </a:solidFill>
                <a:latin typeface="BROmny-Regular" panose="00000500000000000000" pitchFamily="2" charset="0"/>
              </a:rPr>
              <a:t>±60</a:t>
            </a:r>
            <a:endParaRPr lang="nl-NL" dirty="0">
              <a:solidFill>
                <a:srgbClr val="0F206C"/>
              </a:solidFill>
              <a:latin typeface="BROmny-Regular" panose="00000500000000000000" pitchFamily="2" charset="0"/>
              <a:ea typeface="Calibri Light"/>
              <a:cs typeface="Calibri Light"/>
            </a:endParaRPr>
          </a:p>
        </p:txBody>
      </p:sp>
      <p:sp>
        <p:nvSpPr>
          <p:cNvPr id="70" name="Tijdelijke aanduiding voor inhoud 1">
            <a:extLst>
              <a:ext uri="{FF2B5EF4-FFF2-40B4-BE49-F238E27FC236}">
                <a16:creationId xmlns:a16="http://schemas.microsoft.com/office/drawing/2014/main" id="{B5A782F7-12EB-45CF-AEA4-D24373F93192}"/>
              </a:ext>
            </a:extLst>
          </p:cNvPr>
          <p:cNvSpPr txBox="1">
            <a:spLocks/>
          </p:cNvSpPr>
          <p:nvPr/>
        </p:nvSpPr>
        <p:spPr>
          <a:xfrm>
            <a:off x="9653848" y="1883583"/>
            <a:ext cx="1699945" cy="3651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defPPr>
              <a:defRPr lang="nl-B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rgbClr val="08486B"/>
                </a:solidFill>
                <a:latin typeface="+mj-lt"/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BE" dirty="0">
                <a:solidFill>
                  <a:srgbClr val="0F206C"/>
                </a:solidFill>
                <a:latin typeface="BROmny-Regular" panose="00000500000000000000" pitchFamily="2" charset="0"/>
              </a:rPr>
              <a:t>Luxemburg </a:t>
            </a:r>
            <a:r>
              <a:rPr lang="nl-BE" dirty="0">
                <a:solidFill>
                  <a:srgbClr val="0F206C"/>
                </a:solidFill>
                <a:latin typeface="BROmny-Regular" panose="00000500000000000000" pitchFamily="2" charset="0"/>
              </a:rPr>
              <a:t>±</a:t>
            </a:r>
            <a:r>
              <a:rPr lang="en-BE" dirty="0">
                <a:solidFill>
                  <a:srgbClr val="0F206C"/>
                </a:solidFill>
                <a:latin typeface="BROmny-Regular" panose="00000500000000000000" pitchFamily="2" charset="0"/>
              </a:rPr>
              <a:t>1</a:t>
            </a:r>
            <a:r>
              <a:rPr lang="nl-BE" dirty="0">
                <a:solidFill>
                  <a:srgbClr val="0F206C"/>
                </a:solidFill>
                <a:latin typeface="BROmny-Regular" panose="00000500000000000000" pitchFamily="2" charset="0"/>
              </a:rPr>
              <a:t>4</a:t>
            </a:r>
            <a:endParaRPr lang="en-BE" dirty="0">
              <a:solidFill>
                <a:srgbClr val="0F206C"/>
              </a:solidFill>
              <a:latin typeface="BROmny-Regular" panose="00000500000000000000" pitchFamily="2" charset="0"/>
            </a:endParaRPr>
          </a:p>
        </p:txBody>
      </p:sp>
      <p:sp>
        <p:nvSpPr>
          <p:cNvPr id="72" name="Tijdelijke aanduiding voor inhoud 1">
            <a:extLst>
              <a:ext uri="{FF2B5EF4-FFF2-40B4-BE49-F238E27FC236}">
                <a16:creationId xmlns:a16="http://schemas.microsoft.com/office/drawing/2014/main" id="{0E223BA6-441D-422A-B0F1-F9686D1B2560}"/>
              </a:ext>
            </a:extLst>
          </p:cNvPr>
          <p:cNvSpPr txBox="1">
            <a:spLocks/>
          </p:cNvSpPr>
          <p:nvPr/>
        </p:nvSpPr>
        <p:spPr>
          <a:xfrm>
            <a:off x="10162651" y="4402337"/>
            <a:ext cx="1260000" cy="432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defPPr>
              <a:defRPr lang="nl-B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rgbClr val="08486B"/>
                </a:solidFill>
                <a:latin typeface="+mj-lt"/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BE" sz="1200">
                <a:solidFill>
                  <a:srgbClr val="0F206C"/>
                </a:solidFill>
                <a:latin typeface="BROmny-Regular" panose="00000500000000000000" pitchFamily="2" charset="0"/>
              </a:rPr>
              <a:t>Belgium</a:t>
            </a:r>
            <a:br>
              <a:rPr lang="nl-BE" sz="1200">
                <a:solidFill>
                  <a:srgbClr val="0F206C"/>
                </a:solidFill>
                <a:latin typeface="BROmny-Regular" panose="00000500000000000000" pitchFamily="2" charset="0"/>
              </a:rPr>
            </a:br>
            <a:endParaRPr lang="en-BE" sz="1200">
              <a:solidFill>
                <a:srgbClr val="0F206C"/>
              </a:solidFill>
              <a:latin typeface="BROmny-Regular" panose="00000500000000000000" pitchFamily="2" charset="0"/>
            </a:endParaRPr>
          </a:p>
          <a:p>
            <a:r>
              <a:rPr lang="en-BE" sz="1200">
                <a:solidFill>
                  <a:srgbClr val="0F206C"/>
                </a:solidFill>
                <a:latin typeface="BROmny-Regular" panose="00000500000000000000" pitchFamily="2" charset="0"/>
              </a:rPr>
              <a:t>Luxemburg</a:t>
            </a:r>
            <a:endParaRPr lang="nl-BE" sz="1200">
              <a:solidFill>
                <a:srgbClr val="0F206C"/>
              </a:solidFill>
              <a:latin typeface="BROmny-Regular" panose="00000500000000000000" pitchFamily="2" charset="0"/>
            </a:endParaRPr>
          </a:p>
          <a:p>
            <a:endParaRPr lang="en-BE" sz="1200">
              <a:solidFill>
                <a:srgbClr val="0F206C"/>
              </a:solidFill>
              <a:latin typeface="BROmny-Regular" panose="00000500000000000000" pitchFamily="2" charset="0"/>
            </a:endParaRPr>
          </a:p>
          <a:p>
            <a:r>
              <a:rPr lang="en-BE" sz="1200">
                <a:solidFill>
                  <a:srgbClr val="0F206C"/>
                </a:solidFill>
                <a:latin typeface="BROmny-Regular" panose="00000500000000000000" pitchFamily="2" charset="0"/>
              </a:rPr>
              <a:t>The Netherlands</a:t>
            </a:r>
            <a:endParaRPr lang="nl-BE" sz="1200">
              <a:solidFill>
                <a:srgbClr val="0F206C"/>
              </a:solidFill>
              <a:latin typeface="BROmny-Regular" panose="00000500000000000000" pitchFamily="2" charset="0"/>
            </a:endParaRPr>
          </a:p>
          <a:p>
            <a:endParaRPr lang="en-BE" sz="1200">
              <a:solidFill>
                <a:srgbClr val="0F206C"/>
              </a:solidFill>
              <a:latin typeface="BROmny-Regular" panose="00000500000000000000" pitchFamily="2" charset="0"/>
            </a:endParaRPr>
          </a:p>
          <a:p>
            <a:r>
              <a:rPr lang="en-BE" sz="1200">
                <a:solidFill>
                  <a:srgbClr val="0F206C"/>
                </a:solidFill>
                <a:latin typeface="BROmny-Regular" panose="00000500000000000000" pitchFamily="2" charset="0"/>
              </a:rPr>
              <a:t>Switzerland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26C271A-C145-4F6B-B657-1BC34261A870}"/>
              </a:ext>
            </a:extLst>
          </p:cNvPr>
          <p:cNvCxnSpPr>
            <a:cxnSpLocks/>
          </p:cNvCxnSpPr>
          <p:nvPr/>
        </p:nvCxnSpPr>
        <p:spPr>
          <a:xfrm flipH="1">
            <a:off x="3172891" y="3205774"/>
            <a:ext cx="676275" cy="0"/>
          </a:xfrm>
          <a:prstGeom prst="straightConnector1">
            <a:avLst/>
          </a:prstGeom>
          <a:ln w="25400">
            <a:solidFill>
              <a:srgbClr val="08486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A7A86D8-7A33-4F9D-B3CE-76777032CA09}"/>
              </a:ext>
            </a:extLst>
          </p:cNvPr>
          <p:cNvCxnSpPr>
            <a:cxnSpLocks/>
          </p:cNvCxnSpPr>
          <p:nvPr/>
        </p:nvCxnSpPr>
        <p:spPr>
          <a:xfrm>
            <a:off x="3032900" y="2811666"/>
            <a:ext cx="0" cy="78821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861BD7A-7B3C-4EF6-A078-F4C9BE030ED3}"/>
              </a:ext>
            </a:extLst>
          </p:cNvPr>
          <p:cNvGrpSpPr/>
          <p:nvPr/>
        </p:nvGrpSpPr>
        <p:grpSpPr>
          <a:xfrm rot="10800000">
            <a:off x="8718558" y="1530556"/>
            <a:ext cx="816266" cy="788217"/>
            <a:chOff x="3041367" y="2811666"/>
            <a:chExt cx="816266" cy="788217"/>
          </a:xfrm>
        </p:grpSpPr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62599FA8-1F39-4510-BF82-6C93459618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81358" y="3205774"/>
              <a:ext cx="676275" cy="0"/>
            </a:xfrm>
            <a:prstGeom prst="straightConnector1">
              <a:avLst/>
            </a:prstGeom>
            <a:ln w="25400">
              <a:solidFill>
                <a:srgbClr val="08486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EA5C0EC-0B99-46FE-BBB0-78A791B31E7B}"/>
                </a:ext>
              </a:extLst>
            </p:cNvPr>
            <p:cNvCxnSpPr>
              <a:cxnSpLocks/>
            </p:cNvCxnSpPr>
            <p:nvPr/>
          </p:nvCxnSpPr>
          <p:spPr>
            <a:xfrm>
              <a:off x="3041367" y="2811666"/>
              <a:ext cx="0" cy="788217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E18B771-B5F8-42D9-8687-10AD9216FA02}"/>
              </a:ext>
            </a:extLst>
          </p:cNvPr>
          <p:cNvGrpSpPr/>
          <p:nvPr/>
        </p:nvGrpSpPr>
        <p:grpSpPr>
          <a:xfrm rot="10800000">
            <a:off x="9210128" y="3904359"/>
            <a:ext cx="868024" cy="1400886"/>
            <a:chOff x="2989609" y="2518866"/>
            <a:chExt cx="868024" cy="1400886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34848861-BC0A-4380-9318-F6DD9D72D9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81358" y="3205774"/>
              <a:ext cx="676275" cy="0"/>
            </a:xfrm>
            <a:prstGeom prst="straightConnector1">
              <a:avLst/>
            </a:prstGeom>
            <a:ln w="25400">
              <a:solidFill>
                <a:srgbClr val="08486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40DA58F-53F9-4C4F-8007-DA41DF21F0BE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989609" y="2518866"/>
              <a:ext cx="0" cy="1400886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ijdelijke aanduiding voor inhoud 1">
            <a:extLst>
              <a:ext uri="{FF2B5EF4-FFF2-40B4-BE49-F238E27FC236}">
                <a16:creationId xmlns:a16="http://schemas.microsoft.com/office/drawing/2014/main" id="{C37F01AF-46DE-4F2B-8FF1-868BA01C1DF0}"/>
              </a:ext>
            </a:extLst>
          </p:cNvPr>
          <p:cNvSpPr txBox="1">
            <a:spLocks/>
          </p:cNvSpPr>
          <p:nvPr/>
        </p:nvSpPr>
        <p:spPr>
          <a:xfrm>
            <a:off x="52116" y="2833017"/>
            <a:ext cx="1135568" cy="3227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defPPr>
              <a:defRPr lang="nl-B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rgbClr val="08486B"/>
                </a:solidFill>
                <a:latin typeface="+mj-lt"/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r"/>
            <a:r>
              <a:rPr lang="en-BE" sz="1600">
                <a:solidFill>
                  <a:srgbClr val="0F206C"/>
                </a:solidFill>
                <a:latin typeface="BROmny-Regular" panose="00000500000000000000" pitchFamily="2" charset="0"/>
              </a:rPr>
              <a:t>Kontich</a:t>
            </a:r>
          </a:p>
          <a:p>
            <a:pPr algn="r"/>
            <a:endParaRPr lang="en-BE" sz="1200">
              <a:solidFill>
                <a:srgbClr val="0F206C"/>
              </a:solidFill>
              <a:latin typeface="BROmny-Regular" panose="00000500000000000000" pitchFamily="2" charset="0"/>
            </a:endParaRPr>
          </a:p>
          <a:p>
            <a:pPr algn="r"/>
            <a:r>
              <a:rPr lang="nl-BE" sz="1600">
                <a:solidFill>
                  <a:srgbClr val="0F206C"/>
                </a:solidFill>
                <a:latin typeface="BROmny-Regular" panose="00000500000000000000" pitchFamily="2" charset="0"/>
              </a:rPr>
              <a:t>Genk</a:t>
            </a:r>
            <a:endParaRPr lang="en-BE" sz="1600">
              <a:solidFill>
                <a:srgbClr val="0F206C"/>
              </a:solidFill>
              <a:latin typeface="BROmny-Regular" panose="00000500000000000000" pitchFamily="2" charset="0"/>
            </a:endParaRPr>
          </a:p>
          <a:p>
            <a:pPr algn="r"/>
            <a:endParaRPr lang="en-BE" sz="1200">
              <a:solidFill>
                <a:srgbClr val="0F206C"/>
              </a:solidFill>
              <a:latin typeface="BROmny-Regular" panose="00000500000000000000" pitchFamily="2" charset="0"/>
            </a:endParaRPr>
          </a:p>
          <a:p>
            <a:pPr algn="r"/>
            <a:r>
              <a:rPr lang="en-BE" sz="1600" err="1">
                <a:solidFill>
                  <a:srgbClr val="0F206C"/>
                </a:solidFill>
                <a:latin typeface="BROmny-Regular" panose="00000500000000000000" pitchFamily="2" charset="0"/>
              </a:rPr>
              <a:t>Heusden</a:t>
            </a:r>
            <a:endParaRPr lang="en-BE" sz="1600">
              <a:solidFill>
                <a:srgbClr val="0F206C"/>
              </a:solidFill>
              <a:latin typeface="BROmny-Regular" panose="00000500000000000000" pitchFamily="2" charset="0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7DE4C8F-5FED-4D2C-9A79-319644408D19}"/>
              </a:ext>
            </a:extLst>
          </p:cNvPr>
          <p:cNvCxnSpPr>
            <a:cxnSpLocks/>
          </p:cNvCxnSpPr>
          <p:nvPr/>
        </p:nvCxnSpPr>
        <p:spPr>
          <a:xfrm flipH="1">
            <a:off x="1309021" y="2990681"/>
            <a:ext cx="676275" cy="0"/>
          </a:xfrm>
          <a:prstGeom prst="straightConnector1">
            <a:avLst/>
          </a:prstGeom>
          <a:ln w="25400">
            <a:solidFill>
              <a:srgbClr val="08486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A33281A-43D0-4A0A-B61D-B94C4182CB7D}"/>
              </a:ext>
            </a:extLst>
          </p:cNvPr>
          <p:cNvCxnSpPr>
            <a:cxnSpLocks/>
          </p:cNvCxnSpPr>
          <p:nvPr/>
        </p:nvCxnSpPr>
        <p:spPr>
          <a:xfrm>
            <a:off x="1193549" y="2480463"/>
            <a:ext cx="0" cy="1020435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87C1DCA-4012-C90F-3FBF-53EA91FA8C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EB06D-5C27-4843-8AD3-082ECE527D8D}" type="slidenum">
              <a:rPr lang="nl-BE" smtClean="0"/>
              <a:pPr/>
              <a:t>3</a:t>
            </a:fld>
            <a:endParaRPr lang="nl-BE"/>
          </a:p>
        </p:txBody>
      </p:sp>
      <p:pic>
        <p:nvPicPr>
          <p:cNvPr id="4" name="Afbeelding 1">
            <a:extLst>
              <a:ext uri="{FF2B5EF4-FFF2-40B4-BE49-F238E27FC236}">
                <a16:creationId xmlns:a16="http://schemas.microsoft.com/office/drawing/2014/main" id="{1F6236D2-62DA-8781-DCF6-DB57DE38AAE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3483" t="63397" r="7369" b="25734"/>
          <a:stretch/>
        </p:blipFill>
        <p:spPr>
          <a:xfrm>
            <a:off x="6114581" y="222820"/>
            <a:ext cx="2730792" cy="107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0"/>
    </mc:Choice>
    <mc:Fallback xmlns="">
      <p:transition spd="slow" advTm="1128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qr code on a black background&#10;&#10;AI-generated content may be incorrect.">
            <a:extLst>
              <a:ext uri="{FF2B5EF4-FFF2-40B4-BE49-F238E27FC236}">
                <a16:creationId xmlns:a16="http://schemas.microsoft.com/office/drawing/2014/main" id="{E5AFB379-06F0-AFE0-9463-6D069A44D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861" y="1263906"/>
            <a:ext cx="8954278" cy="433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04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5BC5E-B8DC-AFC3-DD23-30BCD038E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5B4EDAA-24BC-0EFF-EA61-22848DAAB41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35667" y="865373"/>
            <a:ext cx="2671483" cy="2054175"/>
            <a:chOff x="2179198" y="873795"/>
            <a:chExt cx="2671483" cy="205417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5642CC3-65EB-87C8-BB02-CA66613C681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79198" y="873795"/>
              <a:ext cx="2671483" cy="205417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1B65AE-6F8D-F6A3-30FB-AEC9A9CDA7F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50645" y="878014"/>
              <a:ext cx="233978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BE" sz="2400">
                  <a:solidFill>
                    <a:srgbClr val="0F206C"/>
                  </a:solidFill>
                  <a:latin typeface="BROmny-Bold" panose="00000800000000000000" pitchFamily="2" charset="0"/>
                </a:rPr>
                <a:t>Consultancy</a:t>
              </a:r>
              <a:endParaRPr lang="en-GB" sz="2400">
                <a:latin typeface="BROmny-Bold" panose="00000800000000000000" pitchFamily="2" charset="0"/>
              </a:endParaRP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EB4029EF-819C-646D-4982-65938F069F2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1851"/>
            <a:stretch/>
          </p:blipFill>
          <p:spPr>
            <a:xfrm>
              <a:off x="2252772" y="1332771"/>
              <a:ext cx="2524336" cy="1541966"/>
            </a:xfrm>
            <a:prstGeom prst="rect">
              <a:avLst/>
            </a:prstGeom>
          </p:spPr>
        </p:pic>
      </p:grp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A25270B-9D1F-0F3F-8A01-85E4592131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 © Bmatix 2024 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38578FF-D575-11C1-A32F-E8CC4F18EC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EB06D-5C27-4843-8AD3-082ECE527D8D}" type="slidenum">
              <a:rPr lang="nl-BE" smtClean="0"/>
              <a:pPr/>
              <a:t>4</a:t>
            </a:fld>
            <a:endParaRPr lang="nl-BE"/>
          </a:p>
        </p:txBody>
      </p:sp>
      <p:sp>
        <p:nvSpPr>
          <p:cNvPr id="1027" name="Titel 1">
            <a:extLst>
              <a:ext uri="{FF2B5EF4-FFF2-40B4-BE49-F238E27FC236}">
                <a16:creationId xmlns:a16="http://schemas.microsoft.com/office/drawing/2014/main" id="{3945DF69-F927-1935-F735-687D04DFAF54}"/>
              </a:ext>
            </a:extLst>
          </p:cNvPr>
          <p:cNvSpPr txBox="1"/>
          <p:nvPr/>
        </p:nvSpPr>
        <p:spPr>
          <a:xfrm>
            <a:off x="633726" y="399410"/>
            <a:ext cx="4613366" cy="431678"/>
          </a:xfrm>
          <a:prstGeom prst="rect">
            <a:avLst/>
          </a:prstGeom>
          <a:solidFill>
            <a:srgbClr val="FFFFFF"/>
          </a:solidFill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2F306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600" dirty="0" err="1">
                <a:solidFill>
                  <a:srgbClr val="0F206C"/>
                </a:solidFill>
                <a:latin typeface="BROmny-Regular" panose="00000500000000000000" pitchFamily="2" charset="0"/>
              </a:rPr>
              <a:t>What</a:t>
            </a:r>
            <a:r>
              <a:rPr lang="nl-BE" sz="3600" dirty="0">
                <a:solidFill>
                  <a:srgbClr val="0F206C"/>
                </a:solidFill>
                <a:latin typeface="BROmny-Regular" panose="00000500000000000000" pitchFamily="2" charset="0"/>
              </a:rPr>
              <a:t> we do</a:t>
            </a:r>
            <a:endParaRPr lang="en-BE" dirty="0">
              <a:solidFill>
                <a:srgbClr val="0F206C"/>
              </a:solidFill>
              <a:latin typeface="BROmny-Regular" panose="00000500000000000000" pitchFamily="2" charset="0"/>
            </a:endParaRPr>
          </a:p>
        </p:txBody>
      </p:sp>
      <p:cxnSp>
        <p:nvCxnSpPr>
          <p:cNvPr id="1029" name="Rechte verbindingslijn 14">
            <a:extLst>
              <a:ext uri="{FF2B5EF4-FFF2-40B4-BE49-F238E27FC236}">
                <a16:creationId xmlns:a16="http://schemas.microsoft.com/office/drawing/2014/main" id="{A67363B3-FA0B-E171-CAD6-0E1F93743EC5}"/>
              </a:ext>
            </a:extLst>
          </p:cNvPr>
          <p:cNvCxnSpPr>
            <a:cxnSpLocks/>
          </p:cNvCxnSpPr>
          <p:nvPr/>
        </p:nvCxnSpPr>
        <p:spPr>
          <a:xfrm>
            <a:off x="633726" y="365125"/>
            <a:ext cx="0" cy="457377"/>
          </a:xfrm>
          <a:prstGeom prst="line">
            <a:avLst/>
          </a:prstGeom>
          <a:ln w="19050">
            <a:solidFill>
              <a:srgbClr val="F584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65E6CD8-C447-DDB4-6185-376DC1CBB6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854199" y="1331257"/>
            <a:ext cx="4879575" cy="20541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0DE2745-84B5-57B8-0642-27D58EE8CD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847368" y="3785472"/>
            <a:ext cx="4879574" cy="20541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ep 32">
            <a:extLst>
              <a:ext uri="{FF2B5EF4-FFF2-40B4-BE49-F238E27FC236}">
                <a16:creationId xmlns:a16="http://schemas.microsoft.com/office/drawing/2014/main" id="{48CB677C-6CEE-9E9B-9E76-21E0F669D53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098572" y="2046746"/>
            <a:ext cx="1494069" cy="598588"/>
            <a:chOff x="5317767" y="3787254"/>
            <a:chExt cx="1494069" cy="598588"/>
          </a:xfrm>
        </p:grpSpPr>
        <p:sp>
          <p:nvSpPr>
            <p:cNvPr id="15" name="Stroomdiagram: Alternatief proces 23">
              <a:extLst>
                <a:ext uri="{FF2B5EF4-FFF2-40B4-BE49-F238E27FC236}">
                  <a16:creationId xmlns:a16="http://schemas.microsoft.com/office/drawing/2014/main" id="{1B800167-037C-A632-D9E0-EF428470215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17767" y="3787254"/>
              <a:ext cx="1494069" cy="598588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rgbClr val="151F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600">
                <a:solidFill>
                  <a:srgbClr val="002060"/>
                </a:solidFill>
              </a:endParaRPr>
            </a:p>
          </p:txBody>
        </p:sp>
        <p:pic>
          <p:nvPicPr>
            <p:cNvPr id="16" name="Afbeelding 28" descr="Afbeelding met Lettertype, Graphics, grafische vormgeving, logo&#10;&#10;Door AI gegenereerde inhoud is mogelijk onjuist.">
              <a:extLst>
                <a:ext uri="{FF2B5EF4-FFF2-40B4-BE49-F238E27FC236}">
                  <a16:creationId xmlns:a16="http://schemas.microsoft.com/office/drawing/2014/main" id="{3E9D39A1-732F-BC34-F735-7F21A2A3D3C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042" y="3888188"/>
              <a:ext cx="1150488" cy="396720"/>
            </a:xfrm>
            <a:prstGeom prst="rect">
              <a:avLst/>
            </a:prstGeom>
          </p:spPr>
        </p:pic>
      </p:grpSp>
      <p:grpSp>
        <p:nvGrpSpPr>
          <p:cNvPr id="17" name="Groep 47">
            <a:extLst>
              <a:ext uri="{FF2B5EF4-FFF2-40B4-BE49-F238E27FC236}">
                <a16:creationId xmlns:a16="http://schemas.microsoft.com/office/drawing/2014/main" id="{EC111607-3624-B865-EFFD-096CAEB1C3D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549062" y="2708202"/>
            <a:ext cx="1494069" cy="577033"/>
            <a:chOff x="8540128" y="2355696"/>
            <a:chExt cx="1494069" cy="577033"/>
          </a:xfrm>
        </p:grpSpPr>
        <p:sp>
          <p:nvSpPr>
            <p:cNvPr id="18" name="Stroomdiagram: Alternatief proces 42">
              <a:extLst>
                <a:ext uri="{FF2B5EF4-FFF2-40B4-BE49-F238E27FC236}">
                  <a16:creationId xmlns:a16="http://schemas.microsoft.com/office/drawing/2014/main" id="{A02F25E5-BF94-7373-4CF1-5DD45CDB1F6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40128" y="2355696"/>
              <a:ext cx="1494069" cy="577033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rgbClr val="151F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600">
                <a:solidFill>
                  <a:srgbClr val="002060"/>
                </a:solidFill>
              </a:endParaRPr>
            </a:p>
          </p:txBody>
        </p:sp>
        <p:pic>
          <p:nvPicPr>
            <p:cNvPr id="19" name="Afbeelding 46" descr="Afbeelding met Lettertype, logo, tekst, Graphics&#10;&#10;Door AI gegenereerde inhoud is mogelijk onjuist.">
              <a:extLst>
                <a:ext uri="{FF2B5EF4-FFF2-40B4-BE49-F238E27FC236}">
                  <a16:creationId xmlns:a16="http://schemas.microsoft.com/office/drawing/2014/main" id="{EEBDB2FF-FC8C-217B-E3EF-6E7C8ABDC11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0761" y="2435245"/>
              <a:ext cx="1252801" cy="417934"/>
            </a:xfrm>
            <a:prstGeom prst="rect">
              <a:avLst/>
            </a:prstGeom>
          </p:spPr>
        </p:pic>
      </p:grpSp>
      <p:pic>
        <p:nvPicPr>
          <p:cNvPr id="26" name="Afbeelding 13" descr="Afbeelding met Graphics, Lettertype, grafische vormgeving, Kleurrijkheid&#10;&#10;Door AI gegenereerde inhoud is mogelijk onjuist.">
            <a:extLst>
              <a:ext uri="{FF2B5EF4-FFF2-40B4-BE49-F238E27FC236}">
                <a16:creationId xmlns:a16="http://schemas.microsoft.com/office/drawing/2014/main" id="{D4153542-51D9-925C-140D-4B93DAF5DE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341" y="1459286"/>
            <a:ext cx="1712075" cy="365124"/>
          </a:xfrm>
          <a:prstGeom prst="rect">
            <a:avLst/>
          </a:prstGeom>
        </p:spPr>
      </p:pic>
      <p:grpSp>
        <p:nvGrpSpPr>
          <p:cNvPr id="28" name="Groep 33">
            <a:extLst>
              <a:ext uri="{FF2B5EF4-FFF2-40B4-BE49-F238E27FC236}">
                <a16:creationId xmlns:a16="http://schemas.microsoft.com/office/drawing/2014/main" id="{62BBA4FC-E6AF-B9A8-C557-CCA55B31B25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540105" y="2051619"/>
            <a:ext cx="1494069" cy="593715"/>
            <a:chOff x="5348965" y="4588059"/>
            <a:chExt cx="1494069" cy="593715"/>
          </a:xfrm>
        </p:grpSpPr>
        <p:sp>
          <p:nvSpPr>
            <p:cNvPr id="30" name="Stroomdiagram: Alternatief proces 24">
              <a:extLst>
                <a:ext uri="{FF2B5EF4-FFF2-40B4-BE49-F238E27FC236}">
                  <a16:creationId xmlns:a16="http://schemas.microsoft.com/office/drawing/2014/main" id="{E286DD4F-25A5-7B3A-DC1E-9FA5AFFBA38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48965" y="4588059"/>
              <a:ext cx="1494069" cy="593715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rgbClr val="151F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600">
                <a:solidFill>
                  <a:srgbClr val="002060"/>
                </a:solidFill>
              </a:endParaRPr>
            </a:p>
          </p:txBody>
        </p:sp>
        <p:pic>
          <p:nvPicPr>
            <p:cNvPr id="31" name="Afbeelding 26" descr="Afbeelding met Graphics, cirkel, Lettertype, grafische vormgeving&#10;&#10;Door AI gegenereerde inhoud is mogelijk onjuist.">
              <a:extLst>
                <a:ext uri="{FF2B5EF4-FFF2-40B4-BE49-F238E27FC236}">
                  <a16:creationId xmlns:a16="http://schemas.microsoft.com/office/drawing/2014/main" id="{B857CC43-F727-F237-1801-CEF5D67B6DE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2" t="32603" r="8511" b="31049"/>
            <a:stretch/>
          </p:blipFill>
          <p:spPr>
            <a:xfrm>
              <a:off x="5589638" y="4723527"/>
              <a:ext cx="1012722" cy="339459"/>
            </a:xfrm>
            <a:prstGeom prst="rect">
              <a:avLst/>
            </a:prstGeom>
          </p:spPr>
        </p:pic>
      </p:grpSp>
      <p:grpSp>
        <p:nvGrpSpPr>
          <p:cNvPr id="32" name="Groep 37">
            <a:extLst>
              <a:ext uri="{FF2B5EF4-FFF2-40B4-BE49-F238E27FC236}">
                <a16:creationId xmlns:a16="http://schemas.microsoft.com/office/drawing/2014/main" id="{997B83AB-1B90-2D63-95CA-3F0C70A7245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974341" y="2708202"/>
            <a:ext cx="1494069" cy="577033"/>
            <a:chOff x="7229254" y="4942139"/>
            <a:chExt cx="1494069" cy="577033"/>
          </a:xfrm>
        </p:grpSpPr>
        <p:sp>
          <p:nvSpPr>
            <p:cNvPr id="36" name="Stroomdiagram: Alternatief proces 34">
              <a:extLst>
                <a:ext uri="{FF2B5EF4-FFF2-40B4-BE49-F238E27FC236}">
                  <a16:creationId xmlns:a16="http://schemas.microsoft.com/office/drawing/2014/main" id="{B676590C-8CE9-8BB7-5767-C480A7D305F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29254" y="4942139"/>
              <a:ext cx="1494069" cy="577033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rgbClr val="151F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600">
                <a:solidFill>
                  <a:srgbClr val="002060"/>
                </a:solidFill>
              </a:endParaRPr>
            </a:p>
          </p:txBody>
        </p:sp>
        <p:pic>
          <p:nvPicPr>
            <p:cNvPr id="40" name="Afbeelding 36" descr="Afbeelding met tekst, Lettertype, logo, Graphics&#10;&#10;Door AI gegenereerde inhoud is mogelijk onjuist.">
              <a:extLst>
                <a:ext uri="{FF2B5EF4-FFF2-40B4-BE49-F238E27FC236}">
                  <a16:creationId xmlns:a16="http://schemas.microsoft.com/office/drawing/2014/main" id="{47C4CDA1-2FAB-B78E-D0A7-35EEC334683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29" t="24465" r="6886" b="26344"/>
            <a:stretch/>
          </p:blipFill>
          <p:spPr>
            <a:xfrm>
              <a:off x="7535286" y="4978975"/>
              <a:ext cx="882004" cy="503360"/>
            </a:xfrm>
            <a:prstGeom prst="rect">
              <a:avLst/>
            </a:prstGeom>
          </p:spPr>
        </p:pic>
      </p:grpSp>
      <p:grpSp>
        <p:nvGrpSpPr>
          <p:cNvPr id="44" name="Groep 41">
            <a:extLst>
              <a:ext uri="{FF2B5EF4-FFF2-40B4-BE49-F238E27FC236}">
                <a16:creationId xmlns:a16="http://schemas.microsoft.com/office/drawing/2014/main" id="{C3C94F34-E582-0053-B951-B25C061445F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974341" y="2046746"/>
            <a:ext cx="1494069" cy="623195"/>
            <a:chOff x="7406365" y="4022232"/>
            <a:chExt cx="1494069" cy="623195"/>
          </a:xfrm>
        </p:grpSpPr>
        <p:sp>
          <p:nvSpPr>
            <p:cNvPr id="45" name="Stroomdiagram: Alternatief proces 38">
              <a:extLst>
                <a:ext uri="{FF2B5EF4-FFF2-40B4-BE49-F238E27FC236}">
                  <a16:creationId xmlns:a16="http://schemas.microsoft.com/office/drawing/2014/main" id="{EBBD8FE1-EAFC-13CE-90D1-1B0474E1D53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06365" y="4043787"/>
              <a:ext cx="1494069" cy="577033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rgbClr val="151F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600">
                <a:solidFill>
                  <a:srgbClr val="002060"/>
                </a:solidFill>
              </a:endParaRPr>
            </a:p>
          </p:txBody>
        </p:sp>
        <p:pic>
          <p:nvPicPr>
            <p:cNvPr id="46" name="Afbeelding 40" descr="Afbeelding met Graphics, Lettertype, grafische vormgeving, logo&#10;&#10;Door AI gegenereerde inhoud is mogelijk onjuist.">
              <a:extLst>
                <a:ext uri="{FF2B5EF4-FFF2-40B4-BE49-F238E27FC236}">
                  <a16:creationId xmlns:a16="http://schemas.microsoft.com/office/drawing/2014/main" id="{AE9031E9-E77A-514F-57E6-99C64A97840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0375" y="4022232"/>
              <a:ext cx="1298323" cy="623195"/>
            </a:xfrm>
            <a:prstGeom prst="rect">
              <a:avLst/>
            </a:prstGeom>
          </p:spPr>
        </p:pic>
      </p:grpSp>
      <p:pic>
        <p:nvPicPr>
          <p:cNvPr id="49" name="Afbeelding 8" descr="Afbeelding met Graphics, Lettertype, schermopname, logo&#10;&#10;Door AI gegenereerde inhoud is mogelijk onjuist.">
            <a:extLst>
              <a:ext uri="{FF2B5EF4-FFF2-40B4-BE49-F238E27FC236}">
                <a16:creationId xmlns:a16="http://schemas.microsoft.com/office/drawing/2014/main" id="{E944EC6E-43FE-E66F-4C43-3C48C0F77C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623" y="3708062"/>
            <a:ext cx="890078" cy="890078"/>
          </a:xfrm>
          <a:prstGeom prst="rect">
            <a:avLst/>
          </a:prstGeom>
        </p:spPr>
      </p:pic>
      <p:grpSp>
        <p:nvGrpSpPr>
          <p:cNvPr id="50" name="Groep 66">
            <a:extLst>
              <a:ext uri="{FF2B5EF4-FFF2-40B4-BE49-F238E27FC236}">
                <a16:creationId xmlns:a16="http://schemas.microsoft.com/office/drawing/2014/main" id="{415C9188-FB4B-AD24-0BBB-084B182442B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065687" y="4523769"/>
            <a:ext cx="2321036" cy="574525"/>
            <a:chOff x="2036208" y="4307052"/>
            <a:chExt cx="2321036" cy="574525"/>
          </a:xfrm>
        </p:grpSpPr>
        <p:sp>
          <p:nvSpPr>
            <p:cNvPr id="51" name="Stroomdiagram: Alternatief proces 19">
              <a:extLst>
                <a:ext uri="{FF2B5EF4-FFF2-40B4-BE49-F238E27FC236}">
                  <a16:creationId xmlns:a16="http://schemas.microsoft.com/office/drawing/2014/main" id="{97F220C5-B4AB-9372-14F8-4A7316B4FD0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36208" y="4307052"/>
              <a:ext cx="2321036" cy="574525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rgbClr val="151F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002060"/>
                </a:solidFill>
              </a:endParaRPr>
            </a:p>
            <a:p>
              <a:pPr algn="ctr"/>
              <a:r>
                <a:rPr lang="nl-BE">
                  <a:solidFill>
                    <a:srgbClr val="002060"/>
                  </a:solidFill>
                </a:rPr>
                <a:t>Go Beyond Analytics</a:t>
              </a:r>
            </a:p>
          </p:txBody>
        </p:sp>
        <p:pic>
          <p:nvPicPr>
            <p:cNvPr id="52" name="Afbeelding 52" descr="Afbeelding met tekst, Lettertype, logo, Graphics&#10;&#10;Door AI gegenereerde inhoud is mogelijk onjuist.">
              <a:extLst>
                <a:ext uri="{FF2B5EF4-FFF2-40B4-BE49-F238E27FC236}">
                  <a16:creationId xmlns:a16="http://schemas.microsoft.com/office/drawing/2014/main" id="{AED6BC58-1905-A774-98DA-EBB2AD7EDD0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9" t="21547" r="6000" b="21838"/>
            <a:stretch/>
          </p:blipFill>
          <p:spPr>
            <a:xfrm>
              <a:off x="2984660" y="4350461"/>
              <a:ext cx="424132" cy="274669"/>
            </a:xfrm>
            <a:prstGeom prst="rect">
              <a:avLst/>
            </a:prstGeom>
          </p:spPr>
        </p:pic>
      </p:grpSp>
      <p:grpSp>
        <p:nvGrpSpPr>
          <p:cNvPr id="54" name="Groep 92">
            <a:extLst>
              <a:ext uri="{FF2B5EF4-FFF2-40B4-BE49-F238E27FC236}">
                <a16:creationId xmlns:a16="http://schemas.microsoft.com/office/drawing/2014/main" id="{2E3591A5-15D3-7BFD-3C77-B7098348AD1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963622" y="5163604"/>
            <a:ext cx="2032898" cy="579835"/>
            <a:chOff x="8051530" y="5404600"/>
            <a:chExt cx="2032898" cy="579835"/>
          </a:xfrm>
        </p:grpSpPr>
        <p:sp>
          <p:nvSpPr>
            <p:cNvPr id="55" name="Stroomdiagram: Alternatief proces 20">
              <a:extLst>
                <a:ext uri="{FF2B5EF4-FFF2-40B4-BE49-F238E27FC236}">
                  <a16:creationId xmlns:a16="http://schemas.microsoft.com/office/drawing/2014/main" id="{91531E0C-37C7-95D8-83B9-1CB0E11B222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51530" y="5404600"/>
              <a:ext cx="2032898" cy="579835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rgbClr val="151F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600" dirty="0">
                <a:solidFill>
                  <a:srgbClr val="002060"/>
                </a:solidFill>
              </a:endParaRPr>
            </a:p>
            <a:p>
              <a:pPr algn="ctr"/>
              <a:r>
                <a:rPr lang="nl-BE" sz="1600" dirty="0">
                  <a:solidFill>
                    <a:srgbClr val="002060"/>
                  </a:solidFill>
                </a:rPr>
                <a:t>Demand Planning</a:t>
              </a:r>
            </a:p>
          </p:txBody>
        </p:sp>
        <p:pic>
          <p:nvPicPr>
            <p:cNvPr id="58" name="Afbeelding 55" descr="Afbeelding met Lettertype, tekst, Graphics, logo&#10;&#10;Door AI gegenereerde inhoud is mogelijk onjuist.">
              <a:extLst>
                <a:ext uri="{FF2B5EF4-FFF2-40B4-BE49-F238E27FC236}">
                  <a16:creationId xmlns:a16="http://schemas.microsoft.com/office/drawing/2014/main" id="{B3069914-91BF-C539-2488-6675C3DB099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0197" y="5459860"/>
              <a:ext cx="995563" cy="253929"/>
            </a:xfrm>
            <a:prstGeom prst="rect">
              <a:avLst/>
            </a:prstGeom>
          </p:spPr>
        </p:pic>
      </p:grpSp>
      <p:grpSp>
        <p:nvGrpSpPr>
          <p:cNvPr id="59" name="Groep 84">
            <a:extLst>
              <a:ext uri="{FF2B5EF4-FFF2-40B4-BE49-F238E27FC236}">
                <a16:creationId xmlns:a16="http://schemas.microsoft.com/office/drawing/2014/main" id="{275E9FA1-145F-400D-E6C7-52F42DFC197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963622" y="4529498"/>
            <a:ext cx="2032898" cy="571304"/>
            <a:chOff x="-919853" y="3956278"/>
            <a:chExt cx="2032898" cy="571304"/>
          </a:xfrm>
        </p:grpSpPr>
        <p:sp>
          <p:nvSpPr>
            <p:cNvPr id="60" name="Stroomdiagram: Alternatief proces 21">
              <a:extLst>
                <a:ext uri="{FF2B5EF4-FFF2-40B4-BE49-F238E27FC236}">
                  <a16:creationId xmlns:a16="http://schemas.microsoft.com/office/drawing/2014/main" id="{8D5ECF58-E3BF-6183-C136-0C048044D2D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919853" y="3956278"/>
              <a:ext cx="2032898" cy="571304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rgbClr val="151F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600" dirty="0">
                <a:solidFill>
                  <a:srgbClr val="002060"/>
                </a:solidFill>
              </a:endParaRPr>
            </a:p>
            <a:p>
              <a:pPr algn="ctr"/>
              <a:r>
                <a:rPr lang="nl-BE" sz="1600" dirty="0">
                  <a:solidFill>
                    <a:srgbClr val="002060"/>
                  </a:solidFill>
                </a:rPr>
                <a:t>Working Capital</a:t>
              </a:r>
            </a:p>
          </p:txBody>
        </p:sp>
        <p:pic>
          <p:nvPicPr>
            <p:cNvPr id="61" name="Afbeelding 56" descr="Afbeelding met Lettertype, tekst, Graphics, logo&#10;&#10;Door AI gegenereerde inhoud is mogelijk onjuist.">
              <a:extLst>
                <a:ext uri="{FF2B5EF4-FFF2-40B4-BE49-F238E27FC236}">
                  <a16:creationId xmlns:a16="http://schemas.microsoft.com/office/drawing/2014/main" id="{E50D8173-C2AB-FF11-6E86-50C1DE0C6AF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1186" y="3998314"/>
              <a:ext cx="995563" cy="253929"/>
            </a:xfrm>
            <a:prstGeom prst="rect">
              <a:avLst/>
            </a:prstGeom>
          </p:spPr>
        </p:pic>
      </p:grpSp>
      <p:sp>
        <p:nvSpPr>
          <p:cNvPr id="62" name="Stroomdiagram: Alternatief proces 22">
            <a:extLst>
              <a:ext uri="{FF2B5EF4-FFF2-40B4-BE49-F238E27FC236}">
                <a16:creationId xmlns:a16="http://schemas.microsoft.com/office/drawing/2014/main" id="{37C7F051-56E2-6024-8982-2FD7629F0F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94678" y="3292319"/>
            <a:ext cx="1614704" cy="579835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151F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300" dirty="0">
                <a:solidFill>
                  <a:srgbClr val="002060"/>
                </a:solidFill>
                <a:latin typeface="BROmny-Regular" panose="00000500000000000000" pitchFamily="2" charset="0"/>
              </a:rPr>
              <a:t>SAP to Microsoft Extractor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180308D-6229-DF4F-4F09-BAE4FC94A75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92024" y="2514082"/>
            <a:ext cx="2671483" cy="2054175"/>
            <a:chOff x="224305" y="2522504"/>
            <a:chExt cx="2671483" cy="205417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661F9A8-31A0-B650-22C7-12591FF00CC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4305" y="2522504"/>
              <a:ext cx="2671483" cy="205417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013281D-2C7B-9EEA-7646-BC88D727AFF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8497" y="2525084"/>
              <a:ext cx="233978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BE" sz="2400" dirty="0">
                  <a:solidFill>
                    <a:srgbClr val="0F206C"/>
                  </a:solidFill>
                  <a:latin typeface="BROmny-Bold" panose="00000800000000000000" pitchFamily="2" charset="0"/>
                </a:rPr>
                <a:t>BI Study</a:t>
              </a:r>
              <a:endParaRPr lang="en-GB" sz="2400" dirty="0">
                <a:latin typeface="BROmny-Bold" panose="00000800000000000000" pitchFamily="2" charset="0"/>
              </a:endParaRPr>
            </a:p>
          </p:txBody>
        </p:sp>
        <p:pic>
          <p:nvPicPr>
            <p:cNvPr id="37" name="Picture 36" descr="A person with arms up and a light bulb and gears&#10;&#10;AI-generated content may be incorrect.">
              <a:extLst>
                <a:ext uri="{FF2B5EF4-FFF2-40B4-BE49-F238E27FC236}">
                  <a16:creationId xmlns:a16="http://schemas.microsoft.com/office/drawing/2014/main" id="{997885ED-6697-F3EE-1A0E-E4E845DEECC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3" t="28418"/>
            <a:stretch/>
          </p:blipFill>
          <p:spPr>
            <a:xfrm>
              <a:off x="394294" y="2903942"/>
              <a:ext cx="2331300" cy="1594935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5DCC2BF-0A4C-4749-9D65-C2D14357C3D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28644" y="4344708"/>
            <a:ext cx="2671483" cy="2058714"/>
            <a:chOff x="2179198" y="4350296"/>
            <a:chExt cx="2671483" cy="2058714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D0C3588-BB0E-961B-2D4D-A0C789C969B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79198" y="4350296"/>
              <a:ext cx="2671483" cy="205417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12CD17-EB93-9338-7857-A91336A761E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45045" y="4358511"/>
              <a:ext cx="233978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BE" sz="2400" dirty="0">
                  <a:solidFill>
                    <a:srgbClr val="0F206C"/>
                  </a:solidFill>
                  <a:latin typeface="BROmny-Bold" panose="00000800000000000000" pitchFamily="2" charset="0"/>
                </a:rPr>
                <a:t>Staffing</a:t>
              </a:r>
              <a:endParaRPr lang="en-GB" sz="2400" dirty="0">
                <a:latin typeface="BROmny-Bold" panose="00000800000000000000" pitchFamily="2" charset="0"/>
              </a:endParaRPr>
            </a:p>
          </p:txBody>
        </p:sp>
        <p:pic>
          <p:nvPicPr>
            <p:cNvPr id="29" name="Afbeelding 83" descr="Afbeelding met oordop&#10;&#10;Door AI gegenereerde inhoud is mogelijk onjuist.">
              <a:extLst>
                <a:ext uri="{FF2B5EF4-FFF2-40B4-BE49-F238E27FC236}">
                  <a16:creationId xmlns:a16="http://schemas.microsoft.com/office/drawing/2014/main" id="{A320F418-57BC-2F3F-8EDB-E50A4EC4DA8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821" b="91964" l="9402" r="89744">
                          <a14:foregroundMark x1="35043" y1="39286" x2="35043" y2="39286"/>
                          <a14:foregroundMark x1="35897" y1="48214" x2="35897" y2="48214"/>
                          <a14:foregroundMark x1="64103" y1="40179" x2="64103" y2="40179"/>
                          <a14:foregroundMark x1="60684" y1="35714" x2="60684" y2="35714"/>
                          <a14:foregroundMark x1="66667" y1="49107" x2="66667" y2="49107"/>
                          <a14:foregroundMark x1="36752" y1="67857" x2="36752" y2="67857"/>
                          <a14:foregroundMark x1="58120" y1="91964" x2="58120" y2="91964"/>
                          <a14:foregroundMark x1="37607" y1="69643" x2="37607" y2="69643"/>
                          <a14:foregroundMark x1="33333" y1="66964" x2="33333" y2="669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7" t="29382" r="16997"/>
            <a:stretch/>
          </p:blipFill>
          <p:spPr>
            <a:xfrm>
              <a:off x="2732033" y="4732135"/>
              <a:ext cx="1586235" cy="1676875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215C78E-B55B-E315-7398-AEC4542A64B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111486" y="2514082"/>
            <a:ext cx="2671483" cy="2054175"/>
            <a:chOff x="4134091" y="2522504"/>
            <a:chExt cx="2671483" cy="205417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29981B9-5307-51CB-CAF0-1E2EC0AF2AC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34091" y="2522504"/>
              <a:ext cx="2671483" cy="205417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8CF8BE2-CB75-365C-20B4-590BB14C089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99938" y="2529442"/>
              <a:ext cx="233978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BE" sz="2400">
                  <a:solidFill>
                    <a:srgbClr val="0F206C"/>
                  </a:solidFill>
                  <a:latin typeface="BROmny-Bold" panose="00000800000000000000" pitchFamily="2" charset="0"/>
                </a:rPr>
                <a:t>Solutions</a:t>
              </a:r>
              <a:endParaRPr lang="en-GB" sz="2400">
                <a:latin typeface="BROmny-Bold" panose="00000800000000000000" pitchFamily="2" charset="0"/>
              </a:endParaRPr>
            </a:p>
          </p:txBody>
        </p:sp>
        <p:pic>
          <p:nvPicPr>
            <p:cNvPr id="24" name="Picture 23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DF1CACFF-115E-A293-A75F-0109056483D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707" y="3016436"/>
              <a:ext cx="2482250" cy="1336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485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B89B4-0E34-6B71-BEBF-7E7C9F64C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204A8-239C-E003-08AF-58A5A1F05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3890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0121CE1-AE8A-C285-EB49-0DF4545AA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82487"/>
            <a:ext cx="9056426" cy="1284267"/>
          </a:xfrm>
        </p:spPr>
        <p:txBody>
          <a:bodyPr>
            <a:normAutofit fontScale="90000"/>
          </a:bodyPr>
          <a:lstStyle/>
          <a:p>
            <a:r>
              <a:rPr lang="nl-BE" sz="4400" dirty="0"/>
              <a:t>Table of Contents: Power BI Embedded Analytics</a:t>
            </a:r>
            <a:br>
              <a:rPr lang="nl-BE" sz="4400" dirty="0">
                <a:solidFill>
                  <a:srgbClr val="272F64"/>
                </a:solidFill>
                <a:latin typeface="BROmny-Medium" pitchFamily="2" charset="77"/>
                <a:cs typeface="Al Bayan Plain" pitchFamily="2" charset="-78"/>
              </a:rPr>
            </a:b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6F62582-09FB-82DE-EE84-0E928DE92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6754"/>
            <a:ext cx="10842812" cy="4510209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BE" sz="3200" dirty="0"/>
              <a:t>What is Power BI Embedded Analytics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BE" sz="3200" dirty="0"/>
              <a:t>Different kinds of embedding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BE" sz="3200" dirty="0"/>
              <a:t>Pricing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BE" sz="3200" dirty="0"/>
              <a:t>Embedding Setup Power BI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BE" sz="3200" dirty="0"/>
              <a:t>API Calls</a:t>
            </a:r>
          </a:p>
          <a:p>
            <a:pPr marL="8761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BE" sz="3200" dirty="0"/>
              <a:t>Reports without security</a:t>
            </a:r>
          </a:p>
          <a:p>
            <a:pPr marL="8761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BE" sz="3200" dirty="0"/>
              <a:t>Reports with security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BE" sz="3200" dirty="0"/>
              <a:t>New features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BE" sz="3200" dirty="0"/>
              <a:t>Questions</a:t>
            </a:r>
          </a:p>
          <a:p>
            <a:pPr marL="0" indent="0">
              <a:buNone/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644016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93A12-FE38-4EFC-8B99-01B3C485E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Power BI Embedded Analytics: Use case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E4562-B709-194B-7F67-18B40C849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Retail chain</a:t>
            </a:r>
          </a:p>
          <a:p>
            <a:r>
              <a:rPr lang="nl-BE" dirty="0"/>
              <a:t>Internal users have no or minimal communication with corporate</a:t>
            </a:r>
          </a:p>
          <a:p>
            <a:pPr lvl="1">
              <a:buClr>
                <a:schemeClr val="accent2"/>
              </a:buClr>
            </a:pPr>
            <a:r>
              <a:rPr lang="nl-BE" dirty="0"/>
              <a:t>Need to view sales reports</a:t>
            </a:r>
          </a:p>
          <a:p>
            <a:pPr lvl="1">
              <a:buClr>
                <a:schemeClr val="accent2"/>
              </a:buClr>
            </a:pPr>
            <a:r>
              <a:rPr lang="nl-BE" dirty="0"/>
              <a:t>Need to view stock reports</a:t>
            </a:r>
          </a:p>
          <a:p>
            <a:r>
              <a:rPr lang="nl-BE" dirty="0"/>
              <a:t>External users/Customers have no communication with corporate</a:t>
            </a:r>
          </a:p>
          <a:p>
            <a:pPr lvl="1">
              <a:buClr>
                <a:schemeClr val="accent2"/>
              </a:buClr>
            </a:pPr>
            <a:r>
              <a:rPr lang="nl-BE" dirty="0"/>
              <a:t>Need to view stock reports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94228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59BE2-2A11-536C-05BE-C000426F2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Power BI Embedded Analytics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DDB84-01B5-D8E2-6E63-00A6D3522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Embedding a report outside of Power BI portal</a:t>
            </a:r>
          </a:p>
          <a:p>
            <a:endParaRPr lang="nl-BE" dirty="0"/>
          </a:p>
        </p:txBody>
      </p:sp>
      <p:pic>
        <p:nvPicPr>
          <p:cNvPr id="4" name="Picture 2" descr="How to Use Power BI in Teams to Improve Collaboration | BDO">
            <a:extLst>
              <a:ext uri="{FF2B5EF4-FFF2-40B4-BE49-F238E27FC236}">
                <a16:creationId xmlns:a16="http://schemas.microsoft.com/office/drawing/2014/main" id="{FFD49334-93A2-1E4A-2DD5-9825EB44B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5" y="2187025"/>
            <a:ext cx="5228911" cy="276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nnouncing Power BI Web Part Preview for SharePoint - Microsoft Community  Hub">
            <a:extLst>
              <a:ext uri="{FF2B5EF4-FFF2-40B4-BE49-F238E27FC236}">
                <a16:creationId xmlns:a16="http://schemas.microsoft.com/office/drawing/2014/main" id="{4691C7FD-B260-970C-34B6-05303504B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3418679"/>
            <a:ext cx="4143689" cy="307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Embedded Analytics with Power BI – Part 1 | Altis - AU">
            <a:extLst>
              <a:ext uri="{FF2B5EF4-FFF2-40B4-BE49-F238E27FC236}">
                <a16:creationId xmlns:a16="http://schemas.microsoft.com/office/drawing/2014/main" id="{FBB3DE4E-ACE2-38A2-CDE7-D5129F68A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49" y="2504527"/>
            <a:ext cx="5581651" cy="313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519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015B6-BDDE-8C08-C652-45DEF61F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Different kinds of embedding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073EE-9D1C-D6CA-7804-5D148F630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479"/>
            <a:ext cx="10515600" cy="4622136"/>
          </a:xfrm>
        </p:spPr>
        <p:txBody>
          <a:bodyPr/>
          <a:lstStyle/>
          <a:p>
            <a:r>
              <a:rPr lang="nl-BE" dirty="0"/>
              <a:t>Embedding in your organization</a:t>
            </a:r>
          </a:p>
          <a:p>
            <a:r>
              <a:rPr lang="nl-BE" dirty="0" err="1"/>
              <a:t>Embedding</a:t>
            </a:r>
            <a:r>
              <a:rPr lang="nl-BE" dirty="0"/>
              <a:t> in a custom application</a:t>
            </a:r>
          </a:p>
          <a:p>
            <a:pPr marL="590400" lvl="5">
              <a:spcBef>
                <a:spcPts val="1000"/>
              </a:spcBef>
              <a:buClr>
                <a:srgbClr val="F58426"/>
              </a:buClr>
            </a:pPr>
            <a:r>
              <a:rPr lang="nl-BE" sz="2400" dirty="0">
                <a:solidFill>
                  <a:srgbClr val="08486B"/>
                </a:solidFill>
                <a:latin typeface="Maven Pro" panose="02000000000000000000" pitchFamily="2" charset="0"/>
              </a:rPr>
              <a:t>Custom client portal: </a:t>
            </a:r>
            <a:r>
              <a:rPr lang="en-US" sz="2400" dirty="0">
                <a:hlinkClick r:id="rId2"/>
              </a:rPr>
              <a:t>Power BI in Your Apps | Microsoft Power BI</a:t>
            </a:r>
            <a:endParaRPr lang="nl-BE" sz="2400" dirty="0">
              <a:solidFill>
                <a:srgbClr val="08486B"/>
              </a:solidFill>
              <a:latin typeface="Maven Pro" panose="02000000000000000000" pitchFamily="2" charset="0"/>
            </a:endParaRPr>
          </a:p>
          <a:p>
            <a:endParaRPr lang="nl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6D0235-762E-F1C9-EECF-77520AAEC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972" y="3368843"/>
            <a:ext cx="7584339" cy="219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2533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PBIG">
      <a:dk1>
        <a:sysClr val="windowText" lastClr="000000"/>
      </a:dk1>
      <a:lt1>
        <a:sysClr val="window" lastClr="FFFFFF"/>
      </a:lt1>
      <a:dk2>
        <a:srgbClr val="44546A"/>
      </a:dk2>
      <a:lt2>
        <a:srgbClr val="F3F2F1"/>
      </a:lt2>
      <a:accent1>
        <a:srgbClr val="12239E"/>
      </a:accent1>
      <a:accent2>
        <a:srgbClr val="B60064"/>
      </a:accent2>
      <a:accent3>
        <a:srgbClr val="C94F0F"/>
      </a:accent3>
      <a:accent4>
        <a:srgbClr val="F2C811"/>
      </a:accent4>
      <a:accent5>
        <a:srgbClr val="4668C5"/>
      </a:accent5>
      <a:accent6>
        <a:srgbClr val="197278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605</Words>
  <Application>Microsoft Office PowerPoint</Application>
  <PresentationFormat>Widescreen</PresentationFormat>
  <Paragraphs>159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Aptos</vt:lpstr>
      <vt:lpstr>Arial</vt:lpstr>
      <vt:lpstr>BROmny-Bold</vt:lpstr>
      <vt:lpstr>BROmny-Medium</vt:lpstr>
      <vt:lpstr>BROmny-Regular</vt:lpstr>
      <vt:lpstr>Maven Pro</vt:lpstr>
      <vt:lpstr>Kantoorthema</vt:lpstr>
      <vt:lpstr>Embedding Power BI reports in your own portal</vt:lpstr>
      <vt:lpstr>PowerPoint Presentation</vt:lpstr>
      <vt:lpstr>PowerPoint Presentation</vt:lpstr>
      <vt:lpstr>PowerPoint Presentation</vt:lpstr>
      <vt:lpstr>PowerPoint Presentation</vt:lpstr>
      <vt:lpstr>Table of Contents: Power BI Embedded Analytics </vt:lpstr>
      <vt:lpstr>What is Power BI Embedded Analytics: Use case</vt:lpstr>
      <vt:lpstr>What is Power BI Embedded Analytics</vt:lpstr>
      <vt:lpstr>Different kinds of embedding</vt:lpstr>
      <vt:lpstr>Embedding Setup Power BI: What do you need</vt:lpstr>
      <vt:lpstr>Pricing</vt:lpstr>
      <vt:lpstr>Different kinds of embedding: Embedding for your organisation</vt:lpstr>
      <vt:lpstr>Different kinds of embedding: Embedding in sharepoint</vt:lpstr>
      <vt:lpstr>Different kinds of embedding: Embedding in a custom application</vt:lpstr>
      <vt:lpstr>Embedding Setup Power BI</vt:lpstr>
      <vt:lpstr>Create Power BI embedded capacity</vt:lpstr>
      <vt:lpstr>Allow service principals to use Power BI APIs</vt:lpstr>
      <vt:lpstr>App registration</vt:lpstr>
      <vt:lpstr>Create premium workspace</vt:lpstr>
      <vt:lpstr>API Calls: Report without security</vt:lpstr>
      <vt:lpstr>API Calls: Report without security</vt:lpstr>
      <vt:lpstr>API Calls: Power BI playground</vt:lpstr>
      <vt:lpstr>API Calls: Report with security</vt:lpstr>
      <vt:lpstr>API Calls: Report with security</vt:lpstr>
      <vt:lpstr>API Calls: Report with security</vt:lpstr>
      <vt:lpstr>Power BI embedded playground</vt:lpstr>
      <vt:lpstr>Power BI Embedded new features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Huisstijl ontwikkeling  Power BI gebruikersgroep</dc:title>
  <dc:creator>Sara Woltjes</dc:creator>
  <cp:lastModifiedBy>Sara Woltjes</cp:lastModifiedBy>
  <cp:revision>10</cp:revision>
  <dcterms:created xsi:type="dcterms:W3CDTF">2022-09-29T20:23:42Z</dcterms:created>
  <dcterms:modified xsi:type="dcterms:W3CDTF">2025-03-16T15:48:19Z</dcterms:modified>
</cp:coreProperties>
</file>